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42808525" cy="30279975"/>
  <p:notesSz cx="1436846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41930" algn="l" rtl="0" fontAlgn="base">
      <a:spcBef>
        <a:spcPct val="0"/>
      </a:spcBef>
      <a:spcAft>
        <a:spcPct val="0"/>
      </a:spcAft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883859" algn="l" rtl="0" fontAlgn="base">
      <a:spcBef>
        <a:spcPct val="0"/>
      </a:spcBef>
      <a:spcAft>
        <a:spcPct val="0"/>
      </a:spcAft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25789" algn="l" rtl="0" fontAlgn="base">
      <a:spcBef>
        <a:spcPct val="0"/>
      </a:spcBef>
      <a:spcAft>
        <a:spcPct val="0"/>
      </a:spcAft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767718" algn="l" rtl="0" fontAlgn="base">
      <a:spcBef>
        <a:spcPct val="0"/>
      </a:spcBef>
      <a:spcAft>
        <a:spcPct val="0"/>
      </a:spcAft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09648" algn="l" defTabSz="883859" rtl="0" eaLnBrk="1" latinLnBrk="0" hangingPunct="1"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651577" algn="l" defTabSz="883859" rtl="0" eaLnBrk="1" latinLnBrk="0" hangingPunct="1"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093507" algn="l" defTabSz="883859" rtl="0" eaLnBrk="1" latinLnBrk="0" hangingPunct="1"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535436" algn="l" defTabSz="883859" rtl="0" eaLnBrk="1" latinLnBrk="0" hangingPunct="1">
      <a:defRPr kumimoji="1" sz="35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 userDrawn="1">
          <p15:clr>
            <a:srgbClr val="A4A3A4"/>
          </p15:clr>
        </p15:guide>
        <p15:guide id="2" pos="127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royuki Kanesaka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  <a:srgbClr val="CC99FF"/>
    <a:srgbClr val="CC66FF"/>
    <a:srgbClr val="FF9999"/>
    <a:srgbClr val="FFFF66"/>
    <a:srgbClr val="FFCCCC"/>
    <a:srgbClr val="FF99FF"/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50000" autoAdjust="0"/>
  </p:normalViewPr>
  <p:slideViewPr>
    <p:cSldViewPr>
      <p:cViewPr>
        <p:scale>
          <a:sx n="20" d="100"/>
          <a:sy n="20" d="100"/>
        </p:scale>
        <p:origin x="1349" y="206"/>
      </p:cViewPr>
      <p:guideLst>
        <p:guide orient="horz" pos="9537"/>
        <p:guide pos="127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224775" cy="4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690" tIns="66345" rIns="132690" bIns="66345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41463" y="1"/>
            <a:ext cx="6224772" cy="4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690" tIns="66345" rIns="132690" bIns="66345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1363" y="746125"/>
            <a:ext cx="52657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7516" y="4720567"/>
            <a:ext cx="11493433" cy="4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690" tIns="66345" rIns="132690" bIns="66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134"/>
            <a:ext cx="6224775" cy="4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690" tIns="66345" rIns="132690" bIns="66345" numCol="1" anchor="b" anchorCtr="0" compatLnSpc="1">
            <a:prstTxWarp prst="textNoShape">
              <a:avLst/>
            </a:prstTxWarp>
          </a:bodyPr>
          <a:lstStyle>
            <a:lvl1pPr>
              <a:defRPr sz="16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41463" y="9441134"/>
            <a:ext cx="6224772" cy="4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690" tIns="66345" rIns="132690" bIns="6634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78DAF7C-7F07-41A4-8461-954EE2D50E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1607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4193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88385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2578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767718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09648" algn="l" defTabSz="88385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651577" algn="l" defTabSz="88385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093507" algn="l" defTabSz="88385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535436" algn="l" defTabSz="88385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1109" y="1779229"/>
            <a:ext cx="7039200" cy="122769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213" y="3245563"/>
            <a:ext cx="5796987" cy="1463685"/>
          </a:xfrm>
        </p:spPr>
        <p:txBody>
          <a:bodyPr/>
          <a:lstStyle>
            <a:lvl1pPr marL="0" indent="0" algn="ctr">
              <a:buNone/>
              <a:defRPr/>
            </a:lvl1pPr>
            <a:lvl2pPr marL="312577" indent="0" algn="ctr">
              <a:buNone/>
              <a:defRPr/>
            </a:lvl2pPr>
            <a:lvl3pPr marL="625153" indent="0" algn="ctr">
              <a:buNone/>
              <a:defRPr/>
            </a:lvl3pPr>
            <a:lvl4pPr marL="937731" indent="0" algn="ctr">
              <a:buNone/>
              <a:defRPr/>
            </a:lvl4pPr>
            <a:lvl5pPr marL="1250307" indent="0" algn="ctr">
              <a:buNone/>
              <a:defRPr/>
            </a:lvl5pPr>
            <a:lvl6pPr marL="1562884" indent="0" algn="ctr">
              <a:buNone/>
              <a:defRPr/>
            </a:lvl6pPr>
            <a:lvl7pPr marL="1875460" indent="0" algn="ctr">
              <a:buNone/>
              <a:defRPr/>
            </a:lvl7pPr>
            <a:lvl8pPr marL="2188038" indent="0" algn="ctr">
              <a:buNone/>
              <a:defRPr/>
            </a:lvl8pPr>
            <a:lvl9pPr marL="2500614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3FA2-7A11-45E9-A7E9-DF49311057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371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8BE0-699D-4671-B1DD-B051A3677D0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47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04025" y="229369"/>
            <a:ext cx="1863318" cy="488690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4073" y="229369"/>
            <a:ext cx="5451929" cy="488690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3DE3-96D2-48B0-941F-571933D40A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841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072" y="229364"/>
            <a:ext cx="7453270" cy="95457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4072" y="1336412"/>
            <a:ext cx="3657625" cy="37798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209719" y="1336407"/>
            <a:ext cx="3657625" cy="1825629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209719" y="3289318"/>
            <a:ext cx="3657625" cy="1826954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58D7-52F3-48E7-9FED-BDFDCF066F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06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716F-0055-416F-8FC5-3F60FAF532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893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4177" y="3680429"/>
            <a:ext cx="7039200" cy="1137537"/>
          </a:xfrm>
        </p:spPr>
        <p:txBody>
          <a:bodyPr anchor="t"/>
          <a:lstStyle>
            <a:lvl1pPr algn="l">
              <a:defRPr sz="2758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4177" y="2427544"/>
            <a:ext cx="7039200" cy="1252882"/>
          </a:xfrm>
        </p:spPr>
        <p:txBody>
          <a:bodyPr anchor="b"/>
          <a:lstStyle>
            <a:lvl1pPr marL="0" indent="0">
              <a:buNone/>
              <a:defRPr sz="1344"/>
            </a:lvl1pPr>
            <a:lvl2pPr marL="312577" indent="0">
              <a:buNone/>
              <a:defRPr sz="1202"/>
            </a:lvl2pPr>
            <a:lvl3pPr marL="625153" indent="0">
              <a:buNone/>
              <a:defRPr sz="1061"/>
            </a:lvl3pPr>
            <a:lvl4pPr marL="937731" indent="0">
              <a:buNone/>
              <a:defRPr sz="990"/>
            </a:lvl4pPr>
            <a:lvl5pPr marL="1250307" indent="0">
              <a:buNone/>
              <a:defRPr sz="990"/>
            </a:lvl5pPr>
            <a:lvl6pPr marL="1562884" indent="0">
              <a:buNone/>
              <a:defRPr sz="990"/>
            </a:lvl6pPr>
            <a:lvl7pPr marL="1875460" indent="0">
              <a:buNone/>
              <a:defRPr sz="990"/>
            </a:lvl7pPr>
            <a:lvl8pPr marL="2188038" indent="0">
              <a:buNone/>
              <a:defRPr sz="990"/>
            </a:lvl8pPr>
            <a:lvl9pPr marL="2500614" indent="0">
              <a:buNone/>
              <a:defRPr sz="99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88AA-159B-4D3D-941C-24FD9517BC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85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4072" y="1336412"/>
            <a:ext cx="3657625" cy="3779860"/>
          </a:xfrm>
        </p:spPr>
        <p:txBody>
          <a:bodyPr/>
          <a:lstStyle>
            <a:lvl1pPr>
              <a:defRPr sz="1910"/>
            </a:lvl1pPr>
            <a:lvl2pPr>
              <a:defRPr sz="1627"/>
            </a:lvl2pPr>
            <a:lvl3pPr>
              <a:defRPr sz="1344"/>
            </a:lvl3pPr>
            <a:lvl4pPr>
              <a:defRPr sz="1202"/>
            </a:lvl4pPr>
            <a:lvl5pPr>
              <a:defRPr sz="1202"/>
            </a:lvl5pPr>
            <a:lvl6pPr>
              <a:defRPr sz="1202"/>
            </a:lvl6pPr>
            <a:lvl7pPr>
              <a:defRPr sz="1202"/>
            </a:lvl7pPr>
            <a:lvl8pPr>
              <a:defRPr sz="1202"/>
            </a:lvl8pPr>
            <a:lvl9pPr>
              <a:defRPr sz="120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209719" y="1336412"/>
            <a:ext cx="3657625" cy="3779860"/>
          </a:xfrm>
        </p:spPr>
        <p:txBody>
          <a:bodyPr/>
          <a:lstStyle>
            <a:lvl1pPr>
              <a:defRPr sz="1910"/>
            </a:lvl1pPr>
            <a:lvl2pPr>
              <a:defRPr sz="1627"/>
            </a:lvl2pPr>
            <a:lvl3pPr>
              <a:defRPr sz="1344"/>
            </a:lvl3pPr>
            <a:lvl4pPr>
              <a:defRPr sz="1202"/>
            </a:lvl4pPr>
            <a:lvl5pPr>
              <a:defRPr sz="1202"/>
            </a:lvl5pPr>
            <a:lvl6pPr>
              <a:defRPr sz="1202"/>
            </a:lvl6pPr>
            <a:lvl7pPr>
              <a:defRPr sz="1202"/>
            </a:lvl7pPr>
            <a:lvl8pPr>
              <a:defRPr sz="1202"/>
            </a:lvl8pPr>
            <a:lvl9pPr>
              <a:defRPr sz="120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7334-1FD5-4C45-AFEE-BA998FB4E7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876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14070" y="1282051"/>
            <a:ext cx="3659062" cy="534298"/>
          </a:xfrm>
        </p:spPr>
        <p:txBody>
          <a:bodyPr anchor="b"/>
          <a:lstStyle>
            <a:lvl1pPr marL="0" indent="0">
              <a:buNone/>
              <a:defRPr sz="1627" b="1"/>
            </a:lvl1pPr>
            <a:lvl2pPr marL="312577" indent="0">
              <a:buNone/>
              <a:defRPr sz="1344" b="1"/>
            </a:lvl2pPr>
            <a:lvl3pPr marL="625153" indent="0">
              <a:buNone/>
              <a:defRPr sz="1202" b="1"/>
            </a:lvl3pPr>
            <a:lvl4pPr marL="937731" indent="0">
              <a:buNone/>
              <a:defRPr sz="1061" b="1"/>
            </a:lvl4pPr>
            <a:lvl5pPr marL="1250307" indent="0">
              <a:buNone/>
              <a:defRPr sz="1061" b="1"/>
            </a:lvl5pPr>
            <a:lvl6pPr marL="1562884" indent="0">
              <a:buNone/>
              <a:defRPr sz="1061" b="1"/>
            </a:lvl6pPr>
            <a:lvl7pPr marL="1875460" indent="0">
              <a:buNone/>
              <a:defRPr sz="1061" b="1"/>
            </a:lvl7pPr>
            <a:lvl8pPr marL="2188038" indent="0">
              <a:buNone/>
              <a:defRPr sz="1061" b="1"/>
            </a:lvl8pPr>
            <a:lvl9pPr marL="2500614" indent="0">
              <a:buNone/>
              <a:defRPr sz="1061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070" y="1816349"/>
            <a:ext cx="3659062" cy="3299919"/>
          </a:xfrm>
        </p:spPr>
        <p:txBody>
          <a:bodyPr/>
          <a:lstStyle>
            <a:lvl1pPr>
              <a:defRPr sz="1627"/>
            </a:lvl1pPr>
            <a:lvl2pPr>
              <a:defRPr sz="1344"/>
            </a:lvl2pPr>
            <a:lvl3pPr>
              <a:defRPr sz="1202"/>
            </a:lvl3pPr>
            <a:lvl4pPr>
              <a:defRPr sz="1061"/>
            </a:lvl4pPr>
            <a:lvl5pPr>
              <a:defRPr sz="1061"/>
            </a:lvl5pPr>
            <a:lvl6pPr>
              <a:defRPr sz="1061"/>
            </a:lvl6pPr>
            <a:lvl7pPr>
              <a:defRPr sz="1061"/>
            </a:lvl7pPr>
            <a:lvl8pPr>
              <a:defRPr sz="1061"/>
            </a:lvl8pPr>
            <a:lvl9pPr>
              <a:defRPr sz="1061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206845" y="1282051"/>
            <a:ext cx="3660499" cy="534298"/>
          </a:xfrm>
        </p:spPr>
        <p:txBody>
          <a:bodyPr anchor="b"/>
          <a:lstStyle>
            <a:lvl1pPr marL="0" indent="0">
              <a:buNone/>
              <a:defRPr sz="1627" b="1"/>
            </a:lvl1pPr>
            <a:lvl2pPr marL="312577" indent="0">
              <a:buNone/>
              <a:defRPr sz="1344" b="1"/>
            </a:lvl2pPr>
            <a:lvl3pPr marL="625153" indent="0">
              <a:buNone/>
              <a:defRPr sz="1202" b="1"/>
            </a:lvl3pPr>
            <a:lvl4pPr marL="937731" indent="0">
              <a:buNone/>
              <a:defRPr sz="1061" b="1"/>
            </a:lvl4pPr>
            <a:lvl5pPr marL="1250307" indent="0">
              <a:buNone/>
              <a:defRPr sz="1061" b="1"/>
            </a:lvl5pPr>
            <a:lvl6pPr marL="1562884" indent="0">
              <a:buNone/>
              <a:defRPr sz="1061" b="1"/>
            </a:lvl6pPr>
            <a:lvl7pPr marL="1875460" indent="0">
              <a:buNone/>
              <a:defRPr sz="1061" b="1"/>
            </a:lvl7pPr>
            <a:lvl8pPr marL="2188038" indent="0">
              <a:buNone/>
              <a:defRPr sz="1061" b="1"/>
            </a:lvl8pPr>
            <a:lvl9pPr marL="2500614" indent="0">
              <a:buNone/>
              <a:defRPr sz="1061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206845" y="1816349"/>
            <a:ext cx="3660499" cy="3299919"/>
          </a:xfrm>
        </p:spPr>
        <p:txBody>
          <a:bodyPr/>
          <a:lstStyle>
            <a:lvl1pPr>
              <a:defRPr sz="1627"/>
            </a:lvl1pPr>
            <a:lvl2pPr>
              <a:defRPr sz="1344"/>
            </a:lvl2pPr>
            <a:lvl3pPr>
              <a:defRPr sz="1202"/>
            </a:lvl3pPr>
            <a:lvl4pPr>
              <a:defRPr sz="1061"/>
            </a:lvl4pPr>
            <a:lvl5pPr>
              <a:defRPr sz="1061"/>
            </a:lvl5pPr>
            <a:lvl6pPr>
              <a:defRPr sz="1061"/>
            </a:lvl6pPr>
            <a:lvl7pPr>
              <a:defRPr sz="1061"/>
            </a:lvl7pPr>
            <a:lvl8pPr>
              <a:defRPr sz="1061"/>
            </a:lvl8pPr>
            <a:lvl9pPr>
              <a:defRPr sz="1061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FFAA-474E-4263-A89B-12AE8F921A6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0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1F97-2F9A-494E-AF6C-BE008555AA4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099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987B-1DC6-43F9-8137-B5EBCD5119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461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071" y="228038"/>
            <a:ext cx="2724527" cy="970486"/>
          </a:xfrm>
        </p:spPr>
        <p:txBody>
          <a:bodyPr anchor="b"/>
          <a:lstStyle>
            <a:lvl1pPr algn="l">
              <a:defRPr sz="1344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7805" y="228041"/>
            <a:ext cx="4629538" cy="4888230"/>
          </a:xfrm>
        </p:spPr>
        <p:txBody>
          <a:bodyPr/>
          <a:lstStyle>
            <a:lvl1pPr>
              <a:defRPr sz="2193"/>
            </a:lvl1pPr>
            <a:lvl2pPr>
              <a:defRPr sz="1910"/>
            </a:lvl2pPr>
            <a:lvl3pPr>
              <a:defRPr sz="1627"/>
            </a:lvl3pPr>
            <a:lvl4pPr>
              <a:defRPr sz="1344"/>
            </a:lvl4pPr>
            <a:lvl5pPr>
              <a:defRPr sz="1344"/>
            </a:lvl5pPr>
            <a:lvl6pPr>
              <a:defRPr sz="1344"/>
            </a:lvl6pPr>
            <a:lvl7pPr>
              <a:defRPr sz="1344"/>
            </a:lvl7pPr>
            <a:lvl8pPr>
              <a:defRPr sz="1344"/>
            </a:lvl8pPr>
            <a:lvl9pPr>
              <a:defRPr sz="134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14071" y="1198528"/>
            <a:ext cx="2724527" cy="3917743"/>
          </a:xfrm>
        </p:spPr>
        <p:txBody>
          <a:bodyPr/>
          <a:lstStyle>
            <a:lvl1pPr marL="0" indent="0">
              <a:buNone/>
              <a:defRPr sz="990"/>
            </a:lvl1pPr>
            <a:lvl2pPr marL="312577" indent="0">
              <a:buNone/>
              <a:defRPr sz="849"/>
            </a:lvl2pPr>
            <a:lvl3pPr marL="625153" indent="0">
              <a:buNone/>
              <a:defRPr sz="707"/>
            </a:lvl3pPr>
            <a:lvl4pPr marL="937731" indent="0">
              <a:buNone/>
              <a:defRPr sz="637"/>
            </a:lvl4pPr>
            <a:lvl5pPr marL="1250307" indent="0">
              <a:buNone/>
              <a:defRPr sz="637"/>
            </a:lvl5pPr>
            <a:lvl6pPr marL="1562884" indent="0">
              <a:buNone/>
              <a:defRPr sz="637"/>
            </a:lvl6pPr>
            <a:lvl7pPr marL="1875460" indent="0">
              <a:buNone/>
              <a:defRPr sz="637"/>
            </a:lvl7pPr>
            <a:lvl8pPr marL="2188038" indent="0">
              <a:buNone/>
              <a:defRPr sz="637"/>
            </a:lvl8pPr>
            <a:lvl9pPr marL="2500614" indent="0">
              <a:buNone/>
              <a:defRPr sz="63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474D-B29B-4908-BCE4-3C01E007A56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765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3215" y="4009224"/>
            <a:ext cx="4968847" cy="473311"/>
          </a:xfrm>
        </p:spPr>
        <p:txBody>
          <a:bodyPr anchor="b"/>
          <a:lstStyle>
            <a:lvl1pPr algn="l">
              <a:defRPr sz="1344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623215" y="511759"/>
            <a:ext cx="4968847" cy="3436477"/>
          </a:xfrm>
        </p:spPr>
        <p:txBody>
          <a:bodyPr lIns="88386" tIns="44193" rIns="88386" bIns="44193"/>
          <a:lstStyle>
            <a:lvl1pPr marL="0" indent="0">
              <a:buNone/>
              <a:defRPr sz="2193"/>
            </a:lvl1pPr>
            <a:lvl2pPr marL="312577" indent="0">
              <a:buNone/>
              <a:defRPr sz="1910"/>
            </a:lvl2pPr>
            <a:lvl3pPr marL="625153" indent="0">
              <a:buNone/>
              <a:defRPr sz="1627"/>
            </a:lvl3pPr>
            <a:lvl4pPr marL="937731" indent="0">
              <a:buNone/>
              <a:defRPr sz="1344"/>
            </a:lvl4pPr>
            <a:lvl5pPr marL="1250307" indent="0">
              <a:buNone/>
              <a:defRPr sz="1344"/>
            </a:lvl5pPr>
            <a:lvl6pPr marL="1562884" indent="0">
              <a:buNone/>
              <a:defRPr sz="1344"/>
            </a:lvl6pPr>
            <a:lvl7pPr marL="1875460" indent="0">
              <a:buNone/>
              <a:defRPr sz="1344"/>
            </a:lvl7pPr>
            <a:lvl8pPr marL="2188038" indent="0">
              <a:buNone/>
              <a:defRPr sz="1344"/>
            </a:lvl8pPr>
            <a:lvl9pPr marL="2500614" indent="0">
              <a:buNone/>
              <a:defRPr sz="1344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23215" y="4482534"/>
            <a:ext cx="4968847" cy="672181"/>
          </a:xfrm>
        </p:spPr>
        <p:txBody>
          <a:bodyPr/>
          <a:lstStyle>
            <a:lvl1pPr marL="0" indent="0">
              <a:buNone/>
              <a:defRPr sz="990"/>
            </a:lvl1pPr>
            <a:lvl2pPr marL="312577" indent="0">
              <a:buNone/>
              <a:defRPr sz="849"/>
            </a:lvl2pPr>
            <a:lvl3pPr marL="625153" indent="0">
              <a:buNone/>
              <a:defRPr sz="707"/>
            </a:lvl3pPr>
            <a:lvl4pPr marL="937731" indent="0">
              <a:buNone/>
              <a:defRPr sz="637"/>
            </a:lvl4pPr>
            <a:lvl5pPr marL="1250307" indent="0">
              <a:buNone/>
              <a:defRPr sz="637"/>
            </a:lvl5pPr>
            <a:lvl6pPr marL="1562884" indent="0">
              <a:buNone/>
              <a:defRPr sz="637"/>
            </a:lvl6pPr>
            <a:lvl7pPr marL="1875460" indent="0">
              <a:buNone/>
              <a:defRPr sz="637"/>
            </a:lvl7pPr>
            <a:lvl8pPr marL="2188038" indent="0">
              <a:buNone/>
              <a:defRPr sz="637"/>
            </a:lvl8pPr>
            <a:lvl9pPr marL="2500614" indent="0">
              <a:buNone/>
              <a:defRPr sz="63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192A8-D25C-49F1-B1DC-17D48FFEF4A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318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267" y="1212712"/>
            <a:ext cx="3852599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0712" tIns="230355" rIns="460712" bIns="23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267" y="7064883"/>
            <a:ext cx="38525995" cy="199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0712" tIns="230355" rIns="460712" bIns="23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267" y="27574181"/>
            <a:ext cx="9986978" cy="21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712" tIns="230355" rIns="460712" bIns="230355" numCol="1" anchor="t" anchorCtr="0" compatLnSpc="1">
            <a:prstTxWarp prst="textNoShape">
              <a:avLst/>
            </a:prstTxWarp>
          </a:bodyPr>
          <a:lstStyle>
            <a:lvl1pPr>
              <a:defRPr sz="488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6037" y="27574181"/>
            <a:ext cx="13556452" cy="21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712" tIns="230355" rIns="460712" bIns="230355" numCol="1" anchor="t" anchorCtr="0" compatLnSpc="1">
            <a:prstTxWarp prst="textNoShape">
              <a:avLst/>
            </a:prstTxWarp>
          </a:bodyPr>
          <a:lstStyle>
            <a:lvl1pPr algn="ctr">
              <a:defRPr sz="488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284" y="27574181"/>
            <a:ext cx="9986978" cy="21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712" tIns="230355" rIns="460712" bIns="230355" numCol="1" anchor="t" anchorCtr="0" compatLnSpc="1">
            <a:prstTxWarp prst="textNoShape">
              <a:avLst/>
            </a:prstTxWarp>
          </a:bodyPr>
          <a:lstStyle>
            <a:lvl1pPr algn="r">
              <a:defRPr sz="488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4879296-D2F0-48CB-8C49-E416A6B9BAE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257093" rtl="0" eaLnBrk="0" fontAlgn="base" hangingPunct="0">
        <a:spcBef>
          <a:spcPct val="0"/>
        </a:spcBef>
        <a:spcAft>
          <a:spcPct val="0"/>
        </a:spcAft>
        <a:defRPr kumimoji="1" sz="15702">
          <a:solidFill>
            <a:schemeClr val="tx2"/>
          </a:solidFill>
          <a:latin typeface="+mj-lt"/>
          <a:ea typeface="+mj-ea"/>
          <a:cs typeface="+mj-cs"/>
        </a:defRPr>
      </a:lvl1pPr>
      <a:lvl2pPr algn="ctr" defTabSz="3257093" rtl="0" eaLnBrk="0" fontAlgn="base" hangingPunct="0">
        <a:spcBef>
          <a:spcPct val="0"/>
        </a:spcBef>
        <a:spcAft>
          <a:spcPct val="0"/>
        </a:spcAft>
        <a:defRPr kumimoji="1" sz="15702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3257093" rtl="0" eaLnBrk="0" fontAlgn="base" hangingPunct="0">
        <a:spcBef>
          <a:spcPct val="0"/>
        </a:spcBef>
        <a:spcAft>
          <a:spcPct val="0"/>
        </a:spcAft>
        <a:defRPr kumimoji="1" sz="15702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3257093" rtl="0" eaLnBrk="0" fontAlgn="base" hangingPunct="0">
        <a:spcBef>
          <a:spcPct val="0"/>
        </a:spcBef>
        <a:spcAft>
          <a:spcPct val="0"/>
        </a:spcAft>
        <a:defRPr kumimoji="1" sz="15702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3257093" rtl="0" eaLnBrk="0" fontAlgn="base" hangingPunct="0">
        <a:spcBef>
          <a:spcPct val="0"/>
        </a:spcBef>
        <a:spcAft>
          <a:spcPct val="0"/>
        </a:spcAft>
        <a:defRPr kumimoji="1" sz="15702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12577" algn="ctr" rtl="0" fontAlgn="base">
        <a:spcBef>
          <a:spcPct val="0"/>
        </a:spcBef>
        <a:spcAft>
          <a:spcPct val="0"/>
        </a:spcAft>
        <a:defRPr kumimoji="1" sz="304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25153" algn="ctr" rtl="0" fontAlgn="base">
        <a:spcBef>
          <a:spcPct val="0"/>
        </a:spcBef>
        <a:spcAft>
          <a:spcPct val="0"/>
        </a:spcAft>
        <a:defRPr kumimoji="1" sz="304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937731" algn="ctr" rtl="0" fontAlgn="base">
        <a:spcBef>
          <a:spcPct val="0"/>
        </a:spcBef>
        <a:spcAft>
          <a:spcPct val="0"/>
        </a:spcAft>
        <a:defRPr kumimoji="1" sz="304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250307" algn="ctr" rtl="0" fontAlgn="base">
        <a:spcBef>
          <a:spcPct val="0"/>
        </a:spcBef>
        <a:spcAft>
          <a:spcPct val="0"/>
        </a:spcAft>
        <a:defRPr kumimoji="1" sz="304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222089" indent="-1222089" algn="l" defTabSz="3257093" rtl="0" eaLnBrk="0" fontAlgn="base" hangingPunct="0">
        <a:spcBef>
          <a:spcPct val="20000"/>
        </a:spcBef>
        <a:spcAft>
          <a:spcPct val="0"/>
        </a:spcAft>
        <a:buChar char="•"/>
        <a:defRPr kumimoji="1" sz="11529">
          <a:solidFill>
            <a:schemeClr val="tx1"/>
          </a:solidFill>
          <a:latin typeface="+mn-lt"/>
          <a:ea typeface="+mn-ea"/>
          <a:cs typeface="+mn-cs"/>
        </a:defRPr>
      </a:lvl1pPr>
      <a:lvl2pPr marL="2646049" indent="-1014789" algn="l" defTabSz="3257093" rtl="0" eaLnBrk="0" fontAlgn="base" hangingPunct="0">
        <a:spcBef>
          <a:spcPct val="20000"/>
        </a:spcBef>
        <a:spcAft>
          <a:spcPct val="0"/>
        </a:spcAft>
        <a:buChar char="–"/>
        <a:defRPr kumimoji="1" sz="10114">
          <a:solidFill>
            <a:schemeClr val="tx1"/>
          </a:solidFill>
          <a:latin typeface="+mn-lt"/>
          <a:ea typeface="+mn-ea"/>
        </a:defRPr>
      </a:lvl2pPr>
      <a:lvl3pPr marL="4075436" indent="-818343" algn="l" defTabSz="3257093" rtl="0" eaLnBrk="0" fontAlgn="base" hangingPunct="0">
        <a:spcBef>
          <a:spcPct val="20000"/>
        </a:spcBef>
        <a:spcAft>
          <a:spcPct val="0"/>
        </a:spcAft>
        <a:buChar char="•"/>
        <a:defRPr kumimoji="1" sz="8629">
          <a:solidFill>
            <a:schemeClr val="tx1"/>
          </a:solidFill>
          <a:latin typeface="+mn-lt"/>
          <a:ea typeface="+mn-ea"/>
        </a:defRPr>
      </a:lvl3pPr>
      <a:lvl4pPr marL="5701270" indent="-812917" algn="l" defTabSz="3257093" rtl="0" eaLnBrk="0" fontAlgn="base" hangingPunct="0">
        <a:spcBef>
          <a:spcPct val="20000"/>
        </a:spcBef>
        <a:spcAft>
          <a:spcPct val="0"/>
        </a:spcAft>
        <a:buChar char="–"/>
        <a:defRPr kumimoji="1" sz="7144">
          <a:solidFill>
            <a:schemeClr val="tx1"/>
          </a:solidFill>
          <a:latin typeface="+mn-lt"/>
          <a:ea typeface="+mn-ea"/>
        </a:defRPr>
      </a:lvl4pPr>
      <a:lvl5pPr marL="7332530" indent="-812917" algn="l" defTabSz="3257093" rtl="0" eaLnBrk="0" fontAlgn="base" hangingPunct="0">
        <a:spcBef>
          <a:spcPct val="20000"/>
        </a:spcBef>
        <a:spcAft>
          <a:spcPct val="0"/>
        </a:spcAft>
        <a:buChar char="»"/>
        <a:defRPr kumimoji="1" sz="7144">
          <a:solidFill>
            <a:schemeClr val="tx1"/>
          </a:solidFill>
          <a:latin typeface="+mn-lt"/>
          <a:ea typeface="+mn-ea"/>
        </a:defRPr>
      </a:lvl5pPr>
      <a:lvl6pPr marL="1719172" indent="-156289" algn="l" rtl="0" fontAlgn="base">
        <a:spcBef>
          <a:spcPct val="20000"/>
        </a:spcBef>
        <a:spcAft>
          <a:spcPct val="0"/>
        </a:spcAft>
        <a:buChar char="»"/>
        <a:defRPr kumimoji="1" sz="1344">
          <a:solidFill>
            <a:schemeClr val="tx1"/>
          </a:solidFill>
          <a:latin typeface="+mn-lt"/>
          <a:ea typeface="+mn-ea"/>
        </a:defRPr>
      </a:lvl6pPr>
      <a:lvl7pPr marL="2031749" indent="-156289" algn="l" rtl="0" fontAlgn="base">
        <a:spcBef>
          <a:spcPct val="20000"/>
        </a:spcBef>
        <a:spcAft>
          <a:spcPct val="0"/>
        </a:spcAft>
        <a:buChar char="»"/>
        <a:defRPr kumimoji="1" sz="1344">
          <a:solidFill>
            <a:schemeClr val="tx1"/>
          </a:solidFill>
          <a:latin typeface="+mn-lt"/>
          <a:ea typeface="+mn-ea"/>
        </a:defRPr>
      </a:lvl7pPr>
      <a:lvl8pPr marL="2344325" indent="-156289" algn="l" rtl="0" fontAlgn="base">
        <a:spcBef>
          <a:spcPct val="20000"/>
        </a:spcBef>
        <a:spcAft>
          <a:spcPct val="0"/>
        </a:spcAft>
        <a:buChar char="»"/>
        <a:defRPr kumimoji="1" sz="1344">
          <a:solidFill>
            <a:schemeClr val="tx1"/>
          </a:solidFill>
          <a:latin typeface="+mn-lt"/>
          <a:ea typeface="+mn-ea"/>
        </a:defRPr>
      </a:lvl8pPr>
      <a:lvl9pPr marL="2656902" indent="-156289" algn="l" rtl="0" fontAlgn="base">
        <a:spcBef>
          <a:spcPct val="20000"/>
        </a:spcBef>
        <a:spcAft>
          <a:spcPct val="0"/>
        </a:spcAft>
        <a:buChar char="»"/>
        <a:defRPr kumimoji="1" sz="13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1pPr>
      <a:lvl2pPr marL="312577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2pPr>
      <a:lvl3pPr marL="625153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3pPr>
      <a:lvl4pPr marL="937731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4pPr>
      <a:lvl5pPr marL="1250307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5pPr>
      <a:lvl6pPr marL="1562884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6pPr>
      <a:lvl7pPr marL="1875460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7pPr>
      <a:lvl8pPr marL="2188038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8pPr>
      <a:lvl9pPr marL="2500614" algn="l" defTabSz="625153" rtl="0" eaLnBrk="1" latinLnBrk="0" hangingPunct="1">
        <a:defRPr kumimoji="1" sz="12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wmf"/><Relationship Id="rId3" Type="http://schemas.openxmlformats.org/officeDocument/2006/relationships/image" Target="../media/image2.jpg"/><Relationship Id="rId7" Type="http://schemas.openxmlformats.org/officeDocument/2006/relationships/image" Target="../media/image1.emf"/><Relationship Id="rId12" Type="http://schemas.openxmlformats.org/officeDocument/2006/relationships/image" Target="../media/image9.png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DEEC654-255E-4559-8BD8-CA2996796898}"/>
              </a:ext>
            </a:extLst>
          </p:cNvPr>
          <p:cNvSpPr/>
          <p:nvPr/>
        </p:nvSpPr>
        <p:spPr>
          <a:xfrm>
            <a:off x="1" y="0"/>
            <a:ext cx="32853534" cy="318665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C5CC231-4746-4417-A03B-4A7C7CE2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25" y="2018925"/>
            <a:ext cx="11953278" cy="91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23" tIns="34212" rIns="68423" bIns="34212">
            <a:spAutoFit/>
          </a:bodyPr>
          <a:lstStyle/>
          <a:p>
            <a:pPr indent="619187" defTabSz="684281">
              <a:tabLst>
                <a:tab pos="442957" algn="l"/>
              </a:tabLst>
              <a:defRPr/>
            </a:pPr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京都大学大学院人間・環境学研究科　　　　　　　　　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A957E3-E954-4D03-8C02-B72474FF1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"/>
            <a:ext cx="3258246" cy="3258246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9B3E155-0F4C-4CD9-8829-AC842F42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25" y="469310"/>
            <a:ext cx="29722029" cy="13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23" tIns="34212" rIns="68423" bIns="34212">
            <a:spAutoFit/>
          </a:bodyPr>
          <a:lstStyle/>
          <a:p>
            <a:pPr indent="619187" defTabSz="684281">
              <a:tabLst>
                <a:tab pos="442957" algn="l"/>
              </a:tabLst>
              <a:defRPr/>
            </a:pPr>
            <a:r>
              <a:rPr lang="ja-JP" altLang="en-US" sz="8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放射光を用いた触媒やアイオノマー構造と物性の関係について</a:t>
            </a:r>
          </a:p>
        </p:txBody>
      </p:sp>
      <p:grpSp>
        <p:nvGrpSpPr>
          <p:cNvPr id="123" name="组合 57">
            <a:extLst>
              <a:ext uri="{FF2B5EF4-FFF2-40B4-BE49-F238E27FC236}">
                <a16:creationId xmlns:a16="http://schemas.microsoft.com/office/drawing/2014/main" id="{91A62E74-3930-4A87-B27E-1DF9ACFEBEB2}"/>
              </a:ext>
            </a:extLst>
          </p:cNvPr>
          <p:cNvGrpSpPr/>
          <p:nvPr/>
        </p:nvGrpSpPr>
        <p:grpSpPr>
          <a:xfrm>
            <a:off x="3606833" y="21727199"/>
            <a:ext cx="3735689" cy="2879329"/>
            <a:chOff x="1720216" y="537491"/>
            <a:chExt cx="2875049" cy="2215981"/>
          </a:xfrm>
        </p:grpSpPr>
        <p:pic>
          <p:nvPicPr>
            <p:cNvPr id="189" name="图片 83">
              <a:extLst>
                <a:ext uri="{FF2B5EF4-FFF2-40B4-BE49-F238E27FC236}">
                  <a16:creationId xmlns:a16="http://schemas.microsoft.com/office/drawing/2014/main" id="{26E5FE82-C6FE-4D0C-918B-6E79E7B0D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216" y="597946"/>
              <a:ext cx="2875049" cy="2155526"/>
            </a:xfrm>
            <a:prstGeom prst="rect">
              <a:avLst/>
            </a:prstGeom>
          </p:spPr>
        </p:pic>
        <p:sp>
          <p:nvSpPr>
            <p:cNvPr id="202" name="文本框 84">
              <a:extLst>
                <a:ext uri="{FF2B5EF4-FFF2-40B4-BE49-F238E27FC236}">
                  <a16:creationId xmlns:a16="http://schemas.microsoft.com/office/drawing/2014/main" id="{15AFFDDE-8A99-4C09-900C-DB722BA3D290}"/>
                </a:ext>
              </a:extLst>
            </p:cNvPr>
            <p:cNvSpPr txBox="1"/>
            <p:nvPr/>
          </p:nvSpPr>
          <p:spPr>
            <a:xfrm>
              <a:off x="2021753" y="1826941"/>
              <a:ext cx="797216" cy="497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 </a:t>
              </a:r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(1)</a:t>
              </a:r>
            </a:p>
          </p:txBody>
        </p:sp>
        <p:sp>
          <p:nvSpPr>
            <p:cNvPr id="203" name="文本框 85">
              <a:extLst>
                <a:ext uri="{FF2B5EF4-FFF2-40B4-BE49-F238E27FC236}">
                  <a16:creationId xmlns:a16="http://schemas.microsoft.com/office/drawing/2014/main" id="{D44EB762-094F-4C0E-9C58-03457BEAB614}"/>
                </a:ext>
              </a:extLst>
            </p:cNvPr>
            <p:cNvSpPr txBox="1"/>
            <p:nvPr/>
          </p:nvSpPr>
          <p:spPr>
            <a:xfrm>
              <a:off x="2184829" y="554563"/>
              <a:ext cx="797216" cy="497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 </a:t>
              </a:r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(2)</a:t>
              </a:r>
            </a:p>
          </p:txBody>
        </p:sp>
        <p:sp>
          <p:nvSpPr>
            <p:cNvPr id="204" name="文本框 86">
              <a:extLst>
                <a:ext uri="{FF2B5EF4-FFF2-40B4-BE49-F238E27FC236}">
                  <a16:creationId xmlns:a16="http://schemas.microsoft.com/office/drawing/2014/main" id="{91C116FD-6E78-44E7-BE6E-EDF82EB18A42}"/>
                </a:ext>
              </a:extLst>
            </p:cNvPr>
            <p:cNvSpPr txBox="1"/>
            <p:nvPr/>
          </p:nvSpPr>
          <p:spPr>
            <a:xfrm>
              <a:off x="2663162" y="537491"/>
              <a:ext cx="797216" cy="497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 </a:t>
              </a:r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(3)</a:t>
              </a:r>
            </a:p>
          </p:txBody>
        </p:sp>
        <p:sp>
          <p:nvSpPr>
            <p:cNvPr id="206" name="文本框 88">
              <a:extLst>
                <a:ext uri="{FF2B5EF4-FFF2-40B4-BE49-F238E27FC236}">
                  <a16:creationId xmlns:a16="http://schemas.microsoft.com/office/drawing/2014/main" id="{4EFBB044-696E-4310-B694-262B1FF8DA90}"/>
                </a:ext>
              </a:extLst>
            </p:cNvPr>
            <p:cNvSpPr txBox="1"/>
            <p:nvPr/>
          </p:nvSpPr>
          <p:spPr>
            <a:xfrm>
              <a:off x="3469073" y="1346966"/>
              <a:ext cx="797216" cy="497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 </a:t>
              </a:r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(4)</a:t>
              </a:r>
            </a:p>
          </p:txBody>
        </p:sp>
      </p:grpSp>
      <p:sp>
        <p:nvSpPr>
          <p:cNvPr id="124" name="文本框 58">
            <a:extLst>
              <a:ext uri="{FF2B5EF4-FFF2-40B4-BE49-F238E27FC236}">
                <a16:creationId xmlns:a16="http://schemas.microsoft.com/office/drawing/2014/main" id="{2FB6117E-9A0D-4811-BF44-6C0543A1DFE2}"/>
              </a:ext>
            </a:extLst>
          </p:cNvPr>
          <p:cNvSpPr txBox="1"/>
          <p:nvPr/>
        </p:nvSpPr>
        <p:spPr>
          <a:xfrm>
            <a:off x="989291" y="19196450"/>
            <a:ext cx="10403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Au</a:t>
            </a:r>
            <a:r>
              <a:rPr kumimoji="1"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と</a:t>
            </a:r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Pt(or C)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間の距離</a:t>
            </a: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: 0.008 mm</a:t>
            </a:r>
          </a:p>
          <a:p>
            <a:pPr marL="342900" indent="-342900">
              <a:buAutoNum type="arabicParenBoth"/>
            </a:pPr>
            <a:r>
              <a:rPr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Pt(</a:t>
            </a:r>
            <a:r>
              <a:rPr lang="en-US" altLang="zh-CN" sz="3600" dirty="0" err="1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orC</a:t>
            </a:r>
            <a:r>
              <a:rPr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)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電極幅</a:t>
            </a: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: 0.084 mm</a:t>
            </a:r>
          </a:p>
          <a:p>
            <a:pPr marL="342900" indent="-342900">
              <a:buAutoNum type="arabicParenBoth"/>
            </a:pP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Au</a:t>
            </a:r>
            <a:r>
              <a:rPr kumimoji="1"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電極幅</a:t>
            </a: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: 0.01 mm</a:t>
            </a:r>
          </a:p>
          <a:p>
            <a:pPr marL="342900" indent="-342900">
              <a:buAutoNum type="arabicParenBoth"/>
            </a:pPr>
            <a:r>
              <a:rPr kumimoji="1"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櫛先端と</a:t>
            </a:r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Au</a:t>
            </a:r>
            <a:r>
              <a:rPr kumimoji="1"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電極間距離</a:t>
            </a: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:  0.1 mm </a:t>
            </a:r>
            <a:endParaRPr kumimoji="1" lang="zh-CN" altLang="en-US" sz="3600" dirty="0"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125" name="文本框 59">
            <a:extLst>
              <a:ext uri="{FF2B5EF4-FFF2-40B4-BE49-F238E27FC236}">
                <a16:creationId xmlns:a16="http://schemas.microsoft.com/office/drawing/2014/main" id="{F2397B47-3E50-4778-BBA1-0F243B013CAB}"/>
              </a:ext>
            </a:extLst>
          </p:cNvPr>
          <p:cNvSpPr txBox="1"/>
          <p:nvPr/>
        </p:nvSpPr>
        <p:spPr>
          <a:xfrm>
            <a:off x="7183926" y="26535123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櫛本数</a:t>
            </a:r>
            <a:r>
              <a: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: 72</a:t>
            </a:r>
            <a:endParaRPr kumimoji="1" lang="zh-CN" altLang="en-US" sz="3600" dirty="0"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grpSp>
        <p:nvGrpSpPr>
          <p:cNvPr id="126" name="组合 61">
            <a:extLst>
              <a:ext uri="{FF2B5EF4-FFF2-40B4-BE49-F238E27FC236}">
                <a16:creationId xmlns:a16="http://schemas.microsoft.com/office/drawing/2014/main" id="{4698531D-5A6E-4BED-B6A5-B9914678D72C}"/>
              </a:ext>
            </a:extLst>
          </p:cNvPr>
          <p:cNvGrpSpPr/>
          <p:nvPr/>
        </p:nvGrpSpPr>
        <p:grpSpPr>
          <a:xfrm>
            <a:off x="1513277" y="23619505"/>
            <a:ext cx="9067244" cy="4525047"/>
            <a:chOff x="-1448584" y="909256"/>
            <a:chExt cx="10901141" cy="5440262"/>
          </a:xfrm>
        </p:grpSpPr>
        <p:sp>
          <p:nvSpPr>
            <p:cNvPr id="127" name="矩形 62">
              <a:extLst>
                <a:ext uri="{FF2B5EF4-FFF2-40B4-BE49-F238E27FC236}">
                  <a16:creationId xmlns:a16="http://schemas.microsoft.com/office/drawing/2014/main" id="{6327AB0B-D6E0-4AE6-847A-923D7870EA90}"/>
                </a:ext>
              </a:extLst>
            </p:cNvPr>
            <p:cNvSpPr/>
            <p:nvPr/>
          </p:nvSpPr>
          <p:spPr>
            <a:xfrm>
              <a:off x="2559106" y="1731688"/>
              <a:ext cx="4343180" cy="358979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254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2" name="矩形 63">
              <a:extLst>
                <a:ext uri="{FF2B5EF4-FFF2-40B4-BE49-F238E27FC236}">
                  <a16:creationId xmlns:a16="http://schemas.microsoft.com/office/drawing/2014/main" id="{0E86E46B-425D-4717-84D7-286CD228CEFF}"/>
                </a:ext>
              </a:extLst>
            </p:cNvPr>
            <p:cNvSpPr/>
            <p:nvPr/>
          </p:nvSpPr>
          <p:spPr>
            <a:xfrm>
              <a:off x="3469073" y="2346892"/>
              <a:ext cx="56285" cy="2227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0">
                  <a:srgbClr val="FFC805"/>
                </a:gs>
                <a:gs pos="100000">
                  <a:srgbClr val="FA8734"/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3" name="矩形 64">
              <a:extLst>
                <a:ext uri="{FF2B5EF4-FFF2-40B4-BE49-F238E27FC236}">
                  <a16:creationId xmlns:a16="http://schemas.microsoft.com/office/drawing/2014/main" id="{B7E4B4C9-43E0-4B0F-B753-45D70E05AB72}"/>
                </a:ext>
              </a:extLst>
            </p:cNvPr>
            <p:cNvSpPr/>
            <p:nvPr/>
          </p:nvSpPr>
          <p:spPr>
            <a:xfrm>
              <a:off x="3182209" y="2412629"/>
              <a:ext cx="56285" cy="2227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0">
                  <a:srgbClr val="FFD209"/>
                </a:gs>
                <a:gs pos="100000">
                  <a:srgbClr val="F38334"/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4" name="矩形 65">
              <a:extLst>
                <a:ext uri="{FF2B5EF4-FFF2-40B4-BE49-F238E27FC236}">
                  <a16:creationId xmlns:a16="http://schemas.microsoft.com/office/drawing/2014/main" id="{EE402A6E-D586-45FB-BCCC-F364ABF2EE9F}"/>
                </a:ext>
              </a:extLst>
            </p:cNvPr>
            <p:cNvSpPr/>
            <p:nvPr/>
          </p:nvSpPr>
          <p:spPr>
            <a:xfrm>
              <a:off x="2843830" y="2467270"/>
              <a:ext cx="56285" cy="2227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0">
                  <a:srgbClr val="FFC904"/>
                </a:gs>
                <a:gs pos="100000">
                  <a:srgbClr val="F98735"/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7" name="矩形 66">
              <a:extLst>
                <a:ext uri="{FF2B5EF4-FFF2-40B4-BE49-F238E27FC236}">
                  <a16:creationId xmlns:a16="http://schemas.microsoft.com/office/drawing/2014/main" id="{F30252FC-BF6A-408B-9BE4-991444622984}"/>
                </a:ext>
              </a:extLst>
            </p:cNvPr>
            <p:cNvSpPr/>
            <p:nvPr/>
          </p:nvSpPr>
          <p:spPr>
            <a:xfrm>
              <a:off x="3514665" y="2759021"/>
              <a:ext cx="56285" cy="2227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0">
                  <a:schemeClr val="accent2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8" name="矩形 67">
              <a:extLst>
                <a:ext uri="{FF2B5EF4-FFF2-40B4-BE49-F238E27FC236}">
                  <a16:creationId xmlns:a16="http://schemas.microsoft.com/office/drawing/2014/main" id="{33CFF353-F40E-4F00-A74E-C26B8A257F0E}"/>
                </a:ext>
              </a:extLst>
            </p:cNvPr>
            <p:cNvSpPr/>
            <p:nvPr/>
          </p:nvSpPr>
          <p:spPr>
            <a:xfrm>
              <a:off x="3175682" y="2820868"/>
              <a:ext cx="56285" cy="2227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0">
                  <a:schemeClr val="accent2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9" name="矩形 68">
              <a:extLst>
                <a:ext uri="{FF2B5EF4-FFF2-40B4-BE49-F238E27FC236}">
                  <a16:creationId xmlns:a16="http://schemas.microsoft.com/office/drawing/2014/main" id="{7EF2270D-DFC7-405B-8862-AF084E3BF13D}"/>
                </a:ext>
              </a:extLst>
            </p:cNvPr>
            <p:cNvSpPr/>
            <p:nvPr/>
          </p:nvSpPr>
          <p:spPr>
            <a:xfrm>
              <a:off x="3818978" y="2705858"/>
              <a:ext cx="56285" cy="2227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0">
                  <a:schemeClr val="accent2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70" name="矩形 69">
              <a:extLst>
                <a:ext uri="{FF2B5EF4-FFF2-40B4-BE49-F238E27FC236}">
                  <a16:creationId xmlns:a16="http://schemas.microsoft.com/office/drawing/2014/main" id="{594BB7DB-7958-40D4-A0CC-D92353BD5599}"/>
                </a:ext>
              </a:extLst>
            </p:cNvPr>
            <p:cNvSpPr/>
            <p:nvPr/>
          </p:nvSpPr>
          <p:spPr>
            <a:xfrm>
              <a:off x="2391321" y="2972551"/>
              <a:ext cx="3550732" cy="356603"/>
            </a:xfrm>
            <a:prstGeom prst="rect">
              <a:avLst/>
            </a:prstGeom>
            <a:gradFill flip="none" rotWithShape="1">
              <a:gsLst>
                <a:gs pos="0">
                  <a:srgbClr val="FF9300"/>
                </a:gs>
                <a:gs pos="0">
                  <a:srgbClr val="FF9300"/>
                </a:gs>
                <a:gs pos="100000">
                  <a:srgbClr val="F3C00B"/>
                </a:gs>
              </a:gsLst>
              <a:lin ang="108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71" name="矩形 70">
              <a:extLst>
                <a:ext uri="{FF2B5EF4-FFF2-40B4-BE49-F238E27FC236}">
                  <a16:creationId xmlns:a16="http://schemas.microsoft.com/office/drawing/2014/main" id="{0BB0386F-86DF-418D-86F3-63F8CA5D899B}"/>
                </a:ext>
              </a:extLst>
            </p:cNvPr>
            <p:cNvSpPr/>
            <p:nvPr/>
          </p:nvSpPr>
          <p:spPr>
            <a:xfrm>
              <a:off x="3271850" y="3690291"/>
              <a:ext cx="3550732" cy="35660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0">
                  <a:srgbClr val="FF9300"/>
                </a:gs>
                <a:gs pos="100000">
                  <a:srgbClr val="FF9300"/>
                </a:gs>
              </a:gsLst>
              <a:lin ang="10800000" scaled="1"/>
              <a:tileRect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72" name="矩形 71">
              <a:extLst>
                <a:ext uri="{FF2B5EF4-FFF2-40B4-BE49-F238E27FC236}">
                  <a16:creationId xmlns:a16="http://schemas.microsoft.com/office/drawing/2014/main" id="{57D6989F-1A5B-40F4-B63F-7C2547F19830}"/>
                </a:ext>
              </a:extLst>
            </p:cNvPr>
            <p:cNvSpPr/>
            <p:nvPr/>
          </p:nvSpPr>
          <p:spPr>
            <a:xfrm>
              <a:off x="2692098" y="1775697"/>
              <a:ext cx="1970513" cy="358979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  <a:alpha val="87000"/>
                  </a:schemeClr>
                </a:gs>
                <a:gs pos="8000">
                  <a:schemeClr val="accent5">
                    <a:lumMod val="40000"/>
                    <a:lumOff val="60000"/>
                    <a:alpha val="99000"/>
                  </a:schemeClr>
                </a:gs>
                <a:gs pos="100000">
                  <a:srgbClr val="00B0F0">
                    <a:alpha val="48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isometricOffAxis1Top"/>
              <a:lightRig rig="threePt" dir="t"/>
            </a:scene3d>
            <a:sp3d>
              <a:bevelT w="12700" h="127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73" name="直线箭头连接符 2">
              <a:extLst>
                <a:ext uri="{FF2B5EF4-FFF2-40B4-BE49-F238E27FC236}">
                  <a16:creationId xmlns:a16="http://schemas.microsoft.com/office/drawing/2014/main" id="{5A52048C-9077-4E67-816F-B61441D23A93}"/>
                </a:ext>
              </a:extLst>
            </p:cNvPr>
            <p:cNvCxnSpPr>
              <a:cxnSpLocks/>
            </p:cNvCxnSpPr>
            <p:nvPr/>
          </p:nvCxnSpPr>
          <p:spPr>
            <a:xfrm>
              <a:off x="2236089" y="3618843"/>
              <a:ext cx="934898" cy="63412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文本框 73">
              <a:extLst>
                <a:ext uri="{FF2B5EF4-FFF2-40B4-BE49-F238E27FC236}">
                  <a16:creationId xmlns:a16="http://schemas.microsoft.com/office/drawing/2014/main" id="{CF7ACCCD-8546-4C34-A59B-5B0B7FC7A31C}"/>
                </a:ext>
              </a:extLst>
            </p:cNvPr>
            <p:cNvSpPr txBox="1"/>
            <p:nvPr/>
          </p:nvSpPr>
          <p:spPr>
            <a:xfrm>
              <a:off x="-1287444" y="4087016"/>
              <a:ext cx="4278811" cy="777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電極長さ</a:t>
              </a:r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:8</a:t>
              </a:r>
              <a:r>
                <a:rPr kumimoji="1" lang="zh-CN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 </a:t>
              </a:r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mm</a:t>
              </a:r>
              <a:endParaRPr kumimoji="1"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76" name="文本框 74">
              <a:extLst>
                <a:ext uri="{FF2B5EF4-FFF2-40B4-BE49-F238E27FC236}">
                  <a16:creationId xmlns:a16="http://schemas.microsoft.com/office/drawing/2014/main" id="{CA01B659-E4A9-471C-A0E4-09CC99880806}"/>
                </a:ext>
              </a:extLst>
            </p:cNvPr>
            <p:cNvSpPr txBox="1"/>
            <p:nvPr/>
          </p:nvSpPr>
          <p:spPr>
            <a:xfrm>
              <a:off x="2159894" y="5572463"/>
              <a:ext cx="3072527" cy="777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 err="1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Nafion</a:t>
              </a:r>
              <a:r>
                <a:rPr kumimoji="1" lang="ja-JP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薄膜</a:t>
              </a:r>
              <a:endParaRPr kumimoji="1"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77" name="文本框 75">
              <a:extLst>
                <a:ext uri="{FF2B5EF4-FFF2-40B4-BE49-F238E27FC236}">
                  <a16:creationId xmlns:a16="http://schemas.microsoft.com/office/drawing/2014/main" id="{4B5E49EB-EA82-4D31-B4C9-EA8E8CAB2750}"/>
                </a:ext>
              </a:extLst>
            </p:cNvPr>
            <p:cNvSpPr txBox="1"/>
            <p:nvPr/>
          </p:nvSpPr>
          <p:spPr>
            <a:xfrm>
              <a:off x="6455347" y="2473072"/>
              <a:ext cx="2997210" cy="777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ガラス基板</a:t>
              </a:r>
              <a:endParaRPr kumimoji="1"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79" name="文本框 76">
              <a:extLst>
                <a:ext uri="{FF2B5EF4-FFF2-40B4-BE49-F238E27FC236}">
                  <a16:creationId xmlns:a16="http://schemas.microsoft.com/office/drawing/2014/main" id="{D7E42A68-8CD5-46E3-9F9E-5A4A93D631DB}"/>
                </a:ext>
              </a:extLst>
            </p:cNvPr>
            <p:cNvSpPr txBox="1"/>
            <p:nvPr/>
          </p:nvSpPr>
          <p:spPr>
            <a:xfrm>
              <a:off x="5252104" y="1828155"/>
              <a:ext cx="2048788" cy="777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Au</a:t>
              </a:r>
              <a:r>
                <a:rPr kumimoji="1" lang="ja-JP" altLang="en-US" sz="360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電極</a:t>
              </a:r>
              <a:endParaRPr kumimoji="1"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80" name="直接箭头连接符 77">
              <a:extLst>
                <a:ext uri="{FF2B5EF4-FFF2-40B4-BE49-F238E27FC236}">
                  <a16:creationId xmlns:a16="http://schemas.microsoft.com/office/drawing/2014/main" id="{7913DEEE-D64B-49A2-8D48-73972A417D70}"/>
                </a:ext>
              </a:extLst>
            </p:cNvPr>
            <p:cNvCxnSpPr/>
            <p:nvPr/>
          </p:nvCxnSpPr>
          <p:spPr>
            <a:xfrm flipH="1">
              <a:off x="5616231" y="2449466"/>
              <a:ext cx="107751" cy="524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78">
              <a:extLst>
                <a:ext uri="{FF2B5EF4-FFF2-40B4-BE49-F238E27FC236}">
                  <a16:creationId xmlns:a16="http://schemas.microsoft.com/office/drawing/2014/main" id="{EF6D99EC-400B-42E0-A0E2-CF98EAAFB385}"/>
                </a:ext>
              </a:extLst>
            </p:cNvPr>
            <p:cNvCxnSpPr/>
            <p:nvPr/>
          </p:nvCxnSpPr>
          <p:spPr>
            <a:xfrm flipH="1">
              <a:off x="6888510" y="3106052"/>
              <a:ext cx="107751" cy="524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79">
              <a:extLst>
                <a:ext uri="{FF2B5EF4-FFF2-40B4-BE49-F238E27FC236}">
                  <a16:creationId xmlns:a16="http://schemas.microsoft.com/office/drawing/2014/main" id="{1C1D2B35-322E-4B2E-BEF3-181655A03886}"/>
                </a:ext>
              </a:extLst>
            </p:cNvPr>
            <p:cNvSpPr txBox="1"/>
            <p:nvPr/>
          </p:nvSpPr>
          <p:spPr>
            <a:xfrm>
              <a:off x="-1448584" y="1547559"/>
              <a:ext cx="3184151" cy="777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Pt or C</a:t>
              </a:r>
              <a:r>
                <a:rPr kumimoji="1" lang="ja-JP" altLang="en-US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基板</a:t>
              </a:r>
              <a:endParaRPr kumimoji="1"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83" name="文本框 80">
              <a:extLst>
                <a:ext uri="{FF2B5EF4-FFF2-40B4-BE49-F238E27FC236}">
                  <a16:creationId xmlns:a16="http://schemas.microsoft.com/office/drawing/2014/main" id="{88AA301B-2786-4A0F-ADB5-9EE983E0AAF1}"/>
                </a:ext>
              </a:extLst>
            </p:cNvPr>
            <p:cNvSpPr txBox="1"/>
            <p:nvPr/>
          </p:nvSpPr>
          <p:spPr>
            <a:xfrm>
              <a:off x="5135226" y="909256"/>
              <a:ext cx="2048788" cy="777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Au</a:t>
              </a:r>
              <a:r>
                <a:rPr kumimoji="1" lang="ja-JP" altLang="en-US" sz="360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電極</a:t>
              </a:r>
              <a:endParaRPr kumimoji="1" lang="zh-CN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84" name="直接连接符 81">
              <a:extLst>
                <a:ext uri="{FF2B5EF4-FFF2-40B4-BE49-F238E27FC236}">
                  <a16:creationId xmlns:a16="http://schemas.microsoft.com/office/drawing/2014/main" id="{31FB67CE-3CAF-42A8-97D9-3E0752854697}"/>
                </a:ext>
              </a:extLst>
            </p:cNvPr>
            <p:cNvCxnSpPr>
              <a:cxnSpLocks/>
            </p:cNvCxnSpPr>
            <p:nvPr/>
          </p:nvCxnSpPr>
          <p:spPr>
            <a:xfrm>
              <a:off x="2159894" y="1687679"/>
              <a:ext cx="871172" cy="186832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82">
              <a:extLst>
                <a:ext uri="{FF2B5EF4-FFF2-40B4-BE49-F238E27FC236}">
                  <a16:creationId xmlns:a16="http://schemas.microsoft.com/office/drawing/2014/main" id="{8BD5AC77-EB9C-46F0-AFFD-D685FFD5BE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3468" y="1483762"/>
              <a:ext cx="1091007" cy="22246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2BE74304-27BE-4F09-B41A-A030D18054CA}"/>
              </a:ext>
            </a:extLst>
          </p:cNvPr>
          <p:cNvSpPr/>
          <p:nvPr/>
        </p:nvSpPr>
        <p:spPr>
          <a:xfrm>
            <a:off x="665957" y="28840244"/>
            <a:ext cx="1036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Pt</a:t>
            </a:r>
            <a:r>
              <a:rPr kumimoji="0" lang="ja-JP" altLang="en-US" sz="3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、カーボンを蒸着した櫛形電極を作製することで、プロトン伝導度の基板依存性を測定可能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DA4619FB-13C8-49D1-AEA8-A32AA60A6BEE}"/>
              </a:ext>
            </a:extLst>
          </p:cNvPr>
          <p:cNvSpPr/>
          <p:nvPr/>
        </p:nvSpPr>
        <p:spPr>
          <a:xfrm>
            <a:off x="2526102" y="17786516"/>
            <a:ext cx="7140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u="sng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Pt</a:t>
            </a:r>
            <a:r>
              <a:rPr kumimoji="0" lang="ja-JP" altLang="en-US" sz="3600" u="sng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、カーボン蒸着櫛形電極による</a:t>
            </a:r>
            <a:endParaRPr kumimoji="0" lang="en-US" altLang="ja-JP" sz="3600" u="sng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u="sng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プロトン伝導度測定</a:t>
            </a:r>
            <a:endParaRPr kumimoji="0" lang="ja-JP" altLang="en-US" sz="36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CE587B13-F9CA-40A8-8D40-899F2EBFDD20}"/>
              </a:ext>
            </a:extLst>
          </p:cNvPr>
          <p:cNvSpPr txBox="1"/>
          <p:nvPr/>
        </p:nvSpPr>
        <p:spPr>
          <a:xfrm>
            <a:off x="1191384" y="7112780"/>
            <a:ext cx="1016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斜</a:t>
            </a:r>
            <a:r>
              <a:rPr kumimoji="1"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入射小角</a:t>
            </a:r>
            <a:r>
              <a:rPr kumimoji="1" lang="en-US" altLang="ja-JP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kumimoji="1"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広角</a:t>
            </a:r>
            <a:r>
              <a:rPr kumimoji="1" lang="en-US" altLang="ja-JP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)X</a:t>
            </a:r>
            <a:r>
              <a:rPr kumimoji="1"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線散乱測定（</a:t>
            </a:r>
            <a:r>
              <a:rPr kumimoji="1" lang="en-US" altLang="ja-JP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GI-S(W)AXS</a:t>
            </a:r>
            <a:r>
              <a:rPr kumimoji="1"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A5E23285-E98E-4F08-AD5D-6EE6C0720156}"/>
              </a:ext>
            </a:extLst>
          </p:cNvPr>
          <p:cNvSpPr/>
          <p:nvPr/>
        </p:nvSpPr>
        <p:spPr>
          <a:xfrm>
            <a:off x="266831" y="16106086"/>
            <a:ext cx="12559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Pt</a:t>
            </a:r>
            <a:r>
              <a:rPr kumimoji="0" lang="ja-JP" altLang="en-US" sz="3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、カーボン電極上の</a:t>
            </a:r>
            <a:r>
              <a:rPr kumimoji="0" lang="en-US" altLang="ja-JP" sz="3600" kern="0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Nafion</a:t>
            </a:r>
            <a:r>
              <a:rPr kumimoji="0" lang="ja-JP" altLang="en-US" sz="3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のモルフォロジーを測定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5" name="图片 4">
            <a:extLst>
              <a:ext uri="{FF2B5EF4-FFF2-40B4-BE49-F238E27FC236}">
                <a16:creationId xmlns:a16="http://schemas.microsoft.com/office/drawing/2014/main" id="{DDFB7A4D-85E6-4C32-AC36-E09E453EB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8" y="7852531"/>
            <a:ext cx="5269305" cy="3108783"/>
          </a:xfrm>
          <a:prstGeom prst="rect">
            <a:avLst/>
          </a:prstGeom>
        </p:spPr>
      </p:pic>
      <p:sp>
        <p:nvSpPr>
          <p:cNvPr id="216" name="文本框 6">
            <a:extLst>
              <a:ext uri="{FF2B5EF4-FFF2-40B4-BE49-F238E27FC236}">
                <a16:creationId xmlns:a16="http://schemas.microsoft.com/office/drawing/2014/main" id="{F69D8E50-7D49-43D8-A8D0-CB4B81121B8F}"/>
              </a:ext>
            </a:extLst>
          </p:cNvPr>
          <p:cNvSpPr txBox="1"/>
          <p:nvPr/>
        </p:nvSpPr>
        <p:spPr>
          <a:xfrm>
            <a:off x="2236899" y="12135033"/>
            <a:ext cx="8711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入射角度：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0.14</a:t>
            </a:r>
            <a:r>
              <a:rPr lang="en-US" altLang="ja-JP" sz="3600" baseline="300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o, 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波長：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0.1 nm</a:t>
            </a:r>
          </a:p>
          <a:p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カメラ長：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60 mm, 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2200 mm</a:t>
            </a:r>
          </a:p>
          <a:p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ビームライン：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BL40B2 </a:t>
            </a:r>
            <a:r>
              <a:rPr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SPring-8 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218" name="文本框 5">
            <a:extLst>
              <a:ext uri="{FF2B5EF4-FFF2-40B4-BE49-F238E27FC236}">
                <a16:creationId xmlns:a16="http://schemas.microsoft.com/office/drawing/2014/main" id="{C9C3CA8C-A0D3-4557-9333-B543CE504810}"/>
              </a:ext>
            </a:extLst>
          </p:cNvPr>
          <p:cNvSpPr txBox="1"/>
          <p:nvPr/>
        </p:nvSpPr>
        <p:spPr>
          <a:xfrm>
            <a:off x="2236899" y="14271188"/>
            <a:ext cx="880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膜厚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: 10, 50, 110, 200 nm</a:t>
            </a:r>
          </a:p>
          <a:p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湿度条件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: 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乾燥、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80% </a:t>
            </a:r>
            <a:r>
              <a:rPr lang="en-US" altLang="zh-CN" sz="36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RH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sp>
        <p:nvSpPr>
          <p:cNvPr id="219" name="文本框 7">
            <a:extLst>
              <a:ext uri="{FF2B5EF4-FFF2-40B4-BE49-F238E27FC236}">
                <a16:creationId xmlns:a16="http://schemas.microsoft.com/office/drawing/2014/main" id="{58270CA8-E4EB-4C8B-B5BC-8BEE05FB71F1}"/>
              </a:ext>
            </a:extLst>
          </p:cNvPr>
          <p:cNvSpPr txBox="1"/>
          <p:nvPr/>
        </p:nvSpPr>
        <p:spPr>
          <a:xfrm>
            <a:off x="691925" y="11377270"/>
            <a:ext cx="1040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Kusoglu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. A.; Weber, A.; </a:t>
            </a:r>
            <a:r>
              <a:rPr lang="en-US" altLang="ja-JP" sz="2800" i="1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Chem.</a:t>
            </a:r>
            <a:r>
              <a:rPr lang="ja-JP" altLang="en-US" sz="2800" i="1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</a:t>
            </a:r>
            <a:r>
              <a:rPr lang="en-US" altLang="ja-JP" sz="2800" i="1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Rev.</a:t>
            </a:r>
            <a:r>
              <a:rPr lang="ja-JP" altLang="en-US" sz="2800" i="1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 </a:t>
            </a:r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2017</a:t>
            </a:r>
            <a:r>
              <a:rPr lang="en-US" altLang="ja-JP" sz="28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rPr>
              <a:t>, 117, 987-1104</a:t>
            </a:r>
            <a:endParaRPr lang="zh-CN" altLang="en-US" sz="2800" dirty="0">
              <a:latin typeface="Meiryo" panose="020B0604030504040204" pitchFamily="34" charset="-128"/>
              <a:ea typeface="Meiryo" panose="020B0604030504040204" pitchFamily="34" charset="-128"/>
              <a:cs typeface="Segoe UI" panose="020B0502040204020203" pitchFamily="34" charset="0"/>
            </a:endParaRPr>
          </a:p>
        </p:txBody>
      </p:sp>
      <p:cxnSp>
        <p:nvCxnSpPr>
          <p:cNvPr id="221" name="直接箭头连接符 78">
            <a:extLst>
              <a:ext uri="{FF2B5EF4-FFF2-40B4-BE49-F238E27FC236}">
                <a16:creationId xmlns:a16="http://schemas.microsoft.com/office/drawing/2014/main" id="{232DEEDA-0674-4399-B49D-BB6CA74C6708}"/>
              </a:ext>
            </a:extLst>
          </p:cNvPr>
          <p:cNvCxnSpPr>
            <a:cxnSpLocks/>
          </p:cNvCxnSpPr>
          <p:nvPr/>
        </p:nvCxnSpPr>
        <p:spPr>
          <a:xfrm flipH="1" flipV="1">
            <a:off x="6191014" y="25883235"/>
            <a:ext cx="82533" cy="16646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60BBB543-0681-441C-9F32-E8F2C373D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49252"/>
              </p:ext>
            </p:extLst>
          </p:nvPr>
        </p:nvGraphicFramePr>
        <p:xfrm>
          <a:off x="12112849" y="20471354"/>
          <a:ext cx="11027131" cy="733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r:id="rId6" imgW="2882900" imgH="1930400" progId="Origin95.Graph">
                  <p:embed/>
                </p:oleObj>
              </mc:Choice>
              <mc:Fallback>
                <p:oleObj r:id="rId6" imgW="2882900" imgH="1930400" progId="Origin95.Graph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F69815D5-7A3E-5C4B-BCE8-CE3B2AF2DA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849" y="20471354"/>
                        <a:ext cx="11027131" cy="7330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80">
            <a:extLst>
              <a:ext uri="{FF2B5EF4-FFF2-40B4-BE49-F238E27FC236}">
                <a16:creationId xmlns:a16="http://schemas.microsoft.com/office/drawing/2014/main" id="{5E2B69B5-6724-40E8-B429-EECCA5A3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1524" y="19846323"/>
            <a:ext cx="9067733" cy="64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プロトン伝導度の膜厚、基板依存性</a:t>
            </a:r>
            <a:endParaRPr lang="en-US" sz="36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Text Box 180">
            <a:extLst>
              <a:ext uri="{FF2B5EF4-FFF2-40B4-BE49-F238E27FC236}">
                <a16:creationId xmlns:a16="http://schemas.microsoft.com/office/drawing/2014/main" id="{7A745E52-1CC7-4D65-9486-E012C925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0336" y="27923233"/>
            <a:ext cx="11839969" cy="23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上の</a:t>
            </a:r>
            <a:r>
              <a:rPr lang="en-US" altLang="ja-JP" sz="3600" dirty="0" err="1">
                <a:latin typeface="Meiryo" panose="020B0604030504040204" pitchFamily="34" charset="-128"/>
                <a:ea typeface="Meiryo" panose="020B0604030504040204" pitchFamily="34" charset="-128"/>
              </a:rPr>
              <a:t>Nafion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のプロトン伝導度は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に比べて高い傾向を示した。特に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10 nm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の膜厚、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20%RH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では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桁以上の差があった。プロトン伝導度の膜厚、基板依存性を初めて測定した。</a:t>
            </a:r>
            <a:endParaRPr lang="en-US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02149E-E04C-42AB-B1E9-A79C14EAEC34}"/>
              </a:ext>
            </a:extLst>
          </p:cNvPr>
          <p:cNvSpPr txBox="1"/>
          <p:nvPr/>
        </p:nvSpPr>
        <p:spPr>
          <a:xfrm>
            <a:off x="358983" y="3899246"/>
            <a:ext cx="1723549" cy="1015663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FFBBBF-3B16-4306-9054-AF5D3F281AF6}"/>
              </a:ext>
            </a:extLst>
          </p:cNvPr>
          <p:cNvSpPr txBox="1"/>
          <p:nvPr/>
        </p:nvSpPr>
        <p:spPr>
          <a:xfrm>
            <a:off x="305233" y="5939549"/>
            <a:ext cx="3262432" cy="1015663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実験方法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462BFE-BF44-4966-B8FB-1DD085E4C98F}"/>
              </a:ext>
            </a:extLst>
          </p:cNvPr>
          <p:cNvSpPr txBox="1"/>
          <p:nvPr/>
        </p:nvSpPr>
        <p:spPr>
          <a:xfrm>
            <a:off x="11626217" y="5945443"/>
            <a:ext cx="1723549" cy="1015663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結果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B99282-F6E7-4EEF-8CA4-CC16C38D04FD}"/>
              </a:ext>
            </a:extLst>
          </p:cNvPr>
          <p:cNvSpPr txBox="1"/>
          <p:nvPr/>
        </p:nvSpPr>
        <p:spPr>
          <a:xfrm>
            <a:off x="23985740" y="17991168"/>
            <a:ext cx="2492990" cy="1015663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2F9EA6D-9B8F-42B8-994E-6638D545F628}"/>
              </a:ext>
            </a:extLst>
          </p:cNvPr>
          <p:cNvCxnSpPr/>
          <p:nvPr/>
        </p:nvCxnSpPr>
        <p:spPr>
          <a:xfrm>
            <a:off x="3363208" y="5955413"/>
            <a:ext cx="8824030" cy="0"/>
          </a:xfrm>
          <a:prstGeom prst="line">
            <a:avLst/>
          </a:prstGeom>
          <a:ln w="482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>
            <a:extLst>
              <a:ext uri="{FF2B5EF4-FFF2-40B4-BE49-F238E27FC236}">
                <a16:creationId xmlns:a16="http://schemas.microsoft.com/office/drawing/2014/main" id="{77AA66D4-F96E-4E4E-A69D-0F9AA6AA15B6}"/>
              </a:ext>
            </a:extLst>
          </p:cNvPr>
          <p:cNvCxnSpPr>
            <a:cxnSpLocks/>
          </p:cNvCxnSpPr>
          <p:nvPr/>
        </p:nvCxnSpPr>
        <p:spPr>
          <a:xfrm flipV="1">
            <a:off x="11611174" y="5939549"/>
            <a:ext cx="0" cy="23871116"/>
          </a:xfrm>
          <a:prstGeom prst="line">
            <a:avLst/>
          </a:prstGeom>
          <a:ln w="482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1A2B53A-2681-4CC8-A798-EA916CEA737C}"/>
              </a:ext>
            </a:extLst>
          </p:cNvPr>
          <p:cNvCxnSpPr>
            <a:cxnSpLocks/>
          </p:cNvCxnSpPr>
          <p:nvPr/>
        </p:nvCxnSpPr>
        <p:spPr>
          <a:xfrm>
            <a:off x="12187238" y="5939549"/>
            <a:ext cx="30725520" cy="0"/>
          </a:xfrm>
          <a:prstGeom prst="line">
            <a:avLst/>
          </a:prstGeom>
          <a:ln w="482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80">
            <a:extLst>
              <a:ext uri="{FF2B5EF4-FFF2-40B4-BE49-F238E27FC236}">
                <a16:creationId xmlns:a16="http://schemas.microsoft.com/office/drawing/2014/main" id="{1ACCA3E8-992E-44CC-8411-3935C95D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549" y="3402660"/>
            <a:ext cx="29952574" cy="23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量子ビームを用いた様々な計測手法（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operando XAS, PDF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解析）を開発してきた中で今回は、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GI-SAXS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を用いたアイオノマー構造とプロトン伝導度の関係について発表します。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 eaLnBrk="1" hangingPunct="1"/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Pt, 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上のアイオノマーのプロトン伝導度を電気化学的に計測する手法の確立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 eaLnBrk="1" hangingPunct="1"/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・アイオノマーの膜厚、相対湿度依存性と構造の関係を明らかにするための放射光分析・解析手法の確立</a:t>
            </a:r>
            <a:endParaRPr lang="en-US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51" name="直線コネクタ 250">
            <a:extLst>
              <a:ext uri="{FF2B5EF4-FFF2-40B4-BE49-F238E27FC236}">
                <a16:creationId xmlns:a16="http://schemas.microsoft.com/office/drawing/2014/main" id="{2D40E281-30AE-4CAB-8458-076249BB2420}"/>
              </a:ext>
            </a:extLst>
          </p:cNvPr>
          <p:cNvCxnSpPr>
            <a:cxnSpLocks/>
          </p:cNvCxnSpPr>
          <p:nvPr/>
        </p:nvCxnSpPr>
        <p:spPr>
          <a:xfrm>
            <a:off x="32853535" y="3186659"/>
            <a:ext cx="0" cy="2752890"/>
          </a:xfrm>
          <a:prstGeom prst="line">
            <a:avLst/>
          </a:prstGeom>
          <a:ln w="482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8" name="Group 1">
            <a:extLst>
              <a:ext uri="{FF2B5EF4-FFF2-40B4-BE49-F238E27FC236}">
                <a16:creationId xmlns:a16="http://schemas.microsoft.com/office/drawing/2014/main" id="{D3AF36DC-8D09-4C43-882B-D04B25A51037}"/>
              </a:ext>
            </a:extLst>
          </p:cNvPr>
          <p:cNvGrpSpPr/>
          <p:nvPr/>
        </p:nvGrpSpPr>
        <p:grpSpPr>
          <a:xfrm>
            <a:off x="11505076" y="6921879"/>
            <a:ext cx="11374016" cy="10662309"/>
            <a:chOff x="85157" y="1191656"/>
            <a:chExt cx="5049826" cy="4733843"/>
          </a:xfrm>
        </p:grpSpPr>
        <p:sp>
          <p:nvSpPr>
            <p:cNvPr id="259" name="文本框 12">
              <a:extLst>
                <a:ext uri="{FF2B5EF4-FFF2-40B4-BE49-F238E27FC236}">
                  <a16:creationId xmlns:a16="http://schemas.microsoft.com/office/drawing/2014/main" id="{52FA7706-07CB-4CAF-B4AD-E941C318F975}"/>
                </a:ext>
              </a:extLst>
            </p:cNvPr>
            <p:cNvSpPr txBox="1"/>
            <p:nvPr/>
          </p:nvSpPr>
          <p:spPr>
            <a:xfrm>
              <a:off x="1983830" y="1191656"/>
              <a:ext cx="540005" cy="286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3600" kern="1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Pt</a:t>
              </a:r>
              <a:endParaRPr lang="zh-CN" altLang="zh-CN" sz="3600" kern="1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60" name="文本框 23">
              <a:extLst>
                <a:ext uri="{FF2B5EF4-FFF2-40B4-BE49-F238E27FC236}">
                  <a16:creationId xmlns:a16="http://schemas.microsoft.com/office/drawing/2014/main" id="{9680A007-8AC2-4843-B9DD-2BD13E00CFBE}"/>
                </a:ext>
              </a:extLst>
            </p:cNvPr>
            <p:cNvSpPr txBox="1"/>
            <p:nvPr/>
          </p:nvSpPr>
          <p:spPr>
            <a:xfrm>
              <a:off x="4101176" y="1203781"/>
              <a:ext cx="540005" cy="286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600" kern="100" dirty="0">
                  <a:latin typeface="Meiryo" panose="020B0604030504040204" pitchFamily="34" charset="-128"/>
                  <a:ea typeface="Meiryo" panose="020B0604030504040204" pitchFamily="34" charset="-128"/>
                  <a:cs typeface="Segoe UI" panose="020B0502040204020203" pitchFamily="34" charset="0"/>
                </a:rPr>
                <a:t>C</a:t>
              </a:r>
              <a:endParaRPr lang="zh-CN" altLang="zh-CN" sz="3600" kern="100" dirty="0">
                <a:latin typeface="Meiryo" panose="020B0604030504040204" pitchFamily="34" charset="-128"/>
                <a:ea typeface="Meiryo" panose="020B060403050404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261" name="文本框 36">
              <a:extLst>
                <a:ext uri="{FF2B5EF4-FFF2-40B4-BE49-F238E27FC236}">
                  <a16:creationId xmlns:a16="http://schemas.microsoft.com/office/drawing/2014/main" id="{132B92DF-5918-440B-AD6A-7CF87F4032C2}"/>
                </a:ext>
              </a:extLst>
            </p:cNvPr>
            <p:cNvSpPr txBox="1"/>
            <p:nvPr/>
          </p:nvSpPr>
          <p:spPr>
            <a:xfrm>
              <a:off x="174435" y="1808635"/>
              <a:ext cx="887526" cy="286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kern="1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10 nm</a:t>
              </a:r>
              <a:endParaRPr lang="zh-CN" altLang="zh-CN" sz="3600" kern="1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62" name="文本框 37">
              <a:extLst>
                <a:ext uri="{FF2B5EF4-FFF2-40B4-BE49-F238E27FC236}">
                  <a16:creationId xmlns:a16="http://schemas.microsoft.com/office/drawing/2014/main" id="{41C0F922-E8D9-4263-BD55-B14E08A960D4}"/>
                </a:ext>
              </a:extLst>
            </p:cNvPr>
            <p:cNvSpPr txBox="1"/>
            <p:nvPr/>
          </p:nvSpPr>
          <p:spPr>
            <a:xfrm>
              <a:off x="174435" y="2901105"/>
              <a:ext cx="887526" cy="286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kern="1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50 nm</a:t>
              </a:r>
              <a:endParaRPr lang="zh-CN" altLang="zh-CN" sz="3600" kern="1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63" name="文本框 38">
              <a:extLst>
                <a:ext uri="{FF2B5EF4-FFF2-40B4-BE49-F238E27FC236}">
                  <a16:creationId xmlns:a16="http://schemas.microsoft.com/office/drawing/2014/main" id="{0999B2A6-678A-4680-B878-A7022B1FCAA0}"/>
                </a:ext>
              </a:extLst>
            </p:cNvPr>
            <p:cNvSpPr txBox="1"/>
            <p:nvPr/>
          </p:nvSpPr>
          <p:spPr>
            <a:xfrm>
              <a:off x="85157" y="4014394"/>
              <a:ext cx="976804" cy="286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kern="1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110 nm</a:t>
              </a:r>
              <a:endParaRPr lang="zh-CN" altLang="zh-CN" sz="3600" kern="1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64" name="文本框 39">
              <a:extLst>
                <a:ext uri="{FF2B5EF4-FFF2-40B4-BE49-F238E27FC236}">
                  <a16:creationId xmlns:a16="http://schemas.microsoft.com/office/drawing/2014/main" id="{F08D384C-627A-47C0-AB1B-99B7D55C24EE}"/>
                </a:ext>
              </a:extLst>
            </p:cNvPr>
            <p:cNvSpPr txBox="1"/>
            <p:nvPr/>
          </p:nvSpPr>
          <p:spPr>
            <a:xfrm>
              <a:off x="85157" y="5027351"/>
              <a:ext cx="976804" cy="286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kern="100" dirty="0">
                  <a:latin typeface="Meiryo" panose="020B0604030504040204" pitchFamily="34" charset="-128"/>
                  <a:ea typeface="Meiryo" panose="020B0604030504040204" pitchFamily="34" charset="-128"/>
                  <a:cs typeface="Times New Roman" panose="02020603050405020304" pitchFamily="18" charset="0"/>
                </a:rPr>
                <a:t>200 nm</a:t>
              </a:r>
              <a:endParaRPr lang="zh-CN" altLang="zh-CN" sz="3600" kern="1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65" name="图片 8">
              <a:extLst>
                <a:ext uri="{FF2B5EF4-FFF2-40B4-BE49-F238E27FC236}">
                  <a16:creationId xmlns:a16="http://schemas.microsoft.com/office/drawing/2014/main" id="{40AAD79B-D359-4213-8A00-68D6F8C77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85" y="1448978"/>
              <a:ext cx="1988344" cy="1119188"/>
            </a:xfrm>
            <a:prstGeom prst="rect">
              <a:avLst/>
            </a:prstGeom>
          </p:spPr>
        </p:pic>
        <p:pic>
          <p:nvPicPr>
            <p:cNvPr id="266" name="图片 13">
              <a:extLst>
                <a:ext uri="{FF2B5EF4-FFF2-40B4-BE49-F238E27FC236}">
                  <a16:creationId xmlns:a16="http://schemas.microsoft.com/office/drawing/2014/main" id="{547D81F5-BB75-4E13-8BF2-A9A322F11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85" y="2591465"/>
              <a:ext cx="1988344" cy="1119188"/>
            </a:xfrm>
            <a:prstGeom prst="rect">
              <a:avLst/>
            </a:prstGeom>
          </p:spPr>
        </p:pic>
        <p:pic>
          <p:nvPicPr>
            <p:cNvPr id="267" name="图片 17">
              <a:extLst>
                <a:ext uri="{FF2B5EF4-FFF2-40B4-BE49-F238E27FC236}">
                  <a16:creationId xmlns:a16="http://schemas.microsoft.com/office/drawing/2014/main" id="{ADAE33FB-9B2D-4775-9766-68AC0BD75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85" y="3698888"/>
              <a:ext cx="1988344" cy="1119188"/>
            </a:xfrm>
            <a:prstGeom prst="rect">
              <a:avLst/>
            </a:prstGeom>
          </p:spPr>
        </p:pic>
        <p:pic>
          <p:nvPicPr>
            <p:cNvPr id="268" name="图片 21">
              <a:extLst>
                <a:ext uri="{FF2B5EF4-FFF2-40B4-BE49-F238E27FC236}">
                  <a16:creationId xmlns:a16="http://schemas.microsoft.com/office/drawing/2014/main" id="{4A32B48B-1FA9-4495-882A-47D35243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85" y="4806311"/>
              <a:ext cx="1988344" cy="1119188"/>
            </a:xfrm>
            <a:prstGeom prst="rect">
              <a:avLst/>
            </a:prstGeom>
          </p:spPr>
        </p:pic>
        <p:pic>
          <p:nvPicPr>
            <p:cNvPr id="269" name="图片 30">
              <a:extLst>
                <a:ext uri="{FF2B5EF4-FFF2-40B4-BE49-F238E27FC236}">
                  <a16:creationId xmlns:a16="http://schemas.microsoft.com/office/drawing/2014/main" id="{5D09F798-A254-483F-B4E7-6E8924359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639" y="1444937"/>
              <a:ext cx="1988344" cy="1119188"/>
            </a:xfrm>
            <a:prstGeom prst="rect">
              <a:avLst/>
            </a:prstGeom>
          </p:spPr>
        </p:pic>
        <p:pic>
          <p:nvPicPr>
            <p:cNvPr id="270" name="图片 40">
              <a:extLst>
                <a:ext uri="{FF2B5EF4-FFF2-40B4-BE49-F238E27FC236}">
                  <a16:creationId xmlns:a16="http://schemas.microsoft.com/office/drawing/2014/main" id="{8559647F-9F7E-430C-8565-1B4FC9C9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639" y="2587424"/>
              <a:ext cx="1988344" cy="1119188"/>
            </a:xfrm>
            <a:prstGeom prst="rect">
              <a:avLst/>
            </a:prstGeom>
          </p:spPr>
        </p:pic>
        <p:pic>
          <p:nvPicPr>
            <p:cNvPr id="271" name="图片 42">
              <a:extLst>
                <a:ext uri="{FF2B5EF4-FFF2-40B4-BE49-F238E27FC236}">
                  <a16:creationId xmlns:a16="http://schemas.microsoft.com/office/drawing/2014/main" id="{E91DDB3B-05A8-459B-AE77-97594B756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030" y="3706029"/>
              <a:ext cx="1988344" cy="1119188"/>
            </a:xfrm>
            <a:prstGeom prst="rect">
              <a:avLst/>
            </a:prstGeom>
          </p:spPr>
        </p:pic>
        <p:pic>
          <p:nvPicPr>
            <p:cNvPr id="272" name="图片 44">
              <a:extLst>
                <a:ext uri="{FF2B5EF4-FFF2-40B4-BE49-F238E27FC236}">
                  <a16:creationId xmlns:a16="http://schemas.microsoft.com/office/drawing/2014/main" id="{84B95422-E3C4-4538-A6B5-6400F39C4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030" y="4799621"/>
              <a:ext cx="1988344" cy="1119188"/>
            </a:xfrm>
            <a:prstGeom prst="rect">
              <a:avLst/>
            </a:prstGeom>
          </p:spPr>
        </p:pic>
      </p:grpSp>
      <p:sp>
        <p:nvSpPr>
          <p:cNvPr id="273" name="Text Box 180">
            <a:extLst>
              <a:ext uri="{FF2B5EF4-FFF2-40B4-BE49-F238E27FC236}">
                <a16:creationId xmlns:a16="http://schemas.microsoft.com/office/drawing/2014/main" id="{99D2CFE4-5BC2-45E8-91AE-64C666BA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203" y="6305629"/>
            <a:ext cx="10498295" cy="64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斜入射小角</a:t>
            </a:r>
            <a:r>
              <a:rPr lang="en-US" altLang="ja-JP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X</a:t>
            </a:r>
            <a:r>
              <a:rPr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線小角散乱</a:t>
            </a:r>
            <a:r>
              <a:rPr lang="en-US" altLang="ja-JP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 2D</a:t>
            </a:r>
            <a:r>
              <a:rPr lang="ja-JP" altLang="en-US" sz="3600" u="sng" dirty="0">
                <a:latin typeface="Meiryo" panose="020B0604030504040204" pitchFamily="34" charset="-128"/>
                <a:ea typeface="Meiryo" panose="020B0604030504040204" pitchFamily="34" charset="-128"/>
              </a:rPr>
              <a:t>パターン</a:t>
            </a:r>
            <a:endParaRPr lang="en-US" sz="36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52" name="Text Box 180">
            <a:extLst>
              <a:ext uri="{FF2B5EF4-FFF2-40B4-BE49-F238E27FC236}">
                <a16:creationId xmlns:a16="http://schemas.microsoft.com/office/drawing/2014/main" id="{19DFCB22-0D4D-45D6-8C3E-A404B263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712" y="17984437"/>
            <a:ext cx="11416248" cy="11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では親水性ドメインが異方性が発達しているのに対し、</a:t>
            </a:r>
            <a:r>
              <a:rPr 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では等方的に発達</a:t>
            </a:r>
            <a:endParaRPr lang="en-US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053" name="图片 11">
            <a:extLst>
              <a:ext uri="{FF2B5EF4-FFF2-40B4-BE49-F238E27FC236}">
                <a16:creationId xmlns:a16="http://schemas.microsoft.com/office/drawing/2014/main" id="{25CE6731-8E9E-46DC-9E43-648CDE53B521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9"/>
          <a:stretch/>
        </p:blipFill>
        <p:spPr>
          <a:xfrm>
            <a:off x="24015695" y="19468183"/>
            <a:ext cx="18911471" cy="8030038"/>
          </a:xfrm>
          <a:prstGeom prst="rect">
            <a:avLst/>
          </a:prstGeom>
        </p:spPr>
      </p:pic>
      <p:sp>
        <p:nvSpPr>
          <p:cNvPr id="2054" name="Text Box 180">
            <a:extLst>
              <a:ext uri="{FF2B5EF4-FFF2-40B4-BE49-F238E27FC236}">
                <a16:creationId xmlns:a16="http://schemas.microsoft.com/office/drawing/2014/main" id="{A135B9F0-4BBA-47AD-903B-39D344A7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467" y="27976164"/>
            <a:ext cx="18519057" cy="23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上では</a:t>
            </a:r>
            <a:r>
              <a:rPr lang="en-US" altLang="ja-JP" sz="3600" dirty="0" err="1">
                <a:latin typeface="Meiryo" panose="020B0604030504040204" pitchFamily="34" charset="-128"/>
                <a:ea typeface="Meiryo" panose="020B0604030504040204" pitchFamily="34" charset="-128"/>
              </a:rPr>
              <a:t>Nafion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との相互作用が強いため、面内方向で親水性ドメインが大きく発達し、プロトン伝導度が高くなったと考えられる。一方で、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上では</a:t>
            </a:r>
            <a:r>
              <a:rPr lang="en-US" altLang="ja-JP" sz="3600" dirty="0" err="1">
                <a:latin typeface="Meiryo" panose="020B0604030504040204" pitchFamily="34" charset="-128"/>
                <a:ea typeface="Meiryo" panose="020B0604030504040204" pitchFamily="34" charset="-128"/>
              </a:rPr>
              <a:t>Nafion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との相互作用が弱いため、面内方向での親水性ドメインの発達が小さくなり、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 eaLnBrk="1" hangingPunct="1"/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プロトン伝導度も小さくなったと考えられる</a:t>
            </a:r>
            <a:endParaRPr lang="en-US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055" name="图片 13">
            <a:extLst>
              <a:ext uri="{FF2B5EF4-FFF2-40B4-BE49-F238E27FC236}">
                <a16:creationId xmlns:a16="http://schemas.microsoft.com/office/drawing/2014/main" id="{33298192-8CDD-4410-8FC2-10CF0E79CE77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23271306" y="7780784"/>
            <a:ext cx="10277689" cy="6855147"/>
          </a:xfrm>
          <a:prstGeom prst="rect">
            <a:avLst/>
          </a:prstGeom>
        </p:spPr>
      </p:pic>
      <p:sp>
        <p:nvSpPr>
          <p:cNvPr id="2056" name="Text Box 180">
            <a:extLst>
              <a:ext uri="{FF2B5EF4-FFF2-40B4-BE49-F238E27FC236}">
                <a16:creationId xmlns:a16="http://schemas.microsoft.com/office/drawing/2014/main" id="{16F9BE1B-3A4F-4CEC-9C21-96FEFF59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7156" y="6669488"/>
            <a:ext cx="11334465" cy="11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3600" u="sng" dirty="0">
                <a:latin typeface="Segoe UI" panose="020B0502040204020203" pitchFamily="34" charset="0"/>
                <a:ea typeface="Meiryo" panose="020B0604030504040204" pitchFamily="34" charset="-128"/>
              </a:rPr>
              <a:t>面内、面直方向の親水性ドメインの</a:t>
            </a:r>
            <a:endParaRPr lang="en-US" altLang="ja-JP" sz="3600" u="sng" dirty="0">
              <a:latin typeface="Segoe UI" panose="020B0502040204020203" pitchFamily="34" charset="0"/>
              <a:ea typeface="Meiryo" panose="020B0604030504040204" pitchFamily="34" charset="-128"/>
            </a:endParaRPr>
          </a:p>
          <a:p>
            <a:pPr algn="ctr" eaLnBrk="1" hangingPunct="1"/>
            <a:r>
              <a:rPr lang="ja-JP" altLang="en-US" sz="3600" u="sng" dirty="0">
                <a:latin typeface="Segoe UI" panose="020B0502040204020203" pitchFamily="34" charset="0"/>
                <a:ea typeface="Meiryo" panose="020B0604030504040204" pitchFamily="34" charset="-128"/>
              </a:rPr>
              <a:t>の膜厚、基板依存性</a:t>
            </a:r>
            <a:endParaRPr lang="en-US" sz="3600" u="sng" dirty="0">
              <a:latin typeface="Segoe UI" panose="020B0502040204020203" pitchFamily="34" charset="0"/>
              <a:ea typeface="+mj-ea"/>
            </a:endParaRPr>
          </a:p>
        </p:txBody>
      </p:sp>
      <p:sp>
        <p:nvSpPr>
          <p:cNvPr id="2057" name="Text Box 180">
            <a:extLst>
              <a:ext uri="{FF2B5EF4-FFF2-40B4-BE49-F238E27FC236}">
                <a16:creationId xmlns:a16="http://schemas.microsoft.com/office/drawing/2014/main" id="{D7124F44-87FA-4837-8D4C-FBD3C279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8125" y="6722483"/>
            <a:ext cx="5667233" cy="11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3600" u="sng" dirty="0">
                <a:latin typeface="Segoe UI" panose="020B0502040204020203" pitchFamily="34" charset="0"/>
                <a:ea typeface="Meiryo" panose="020B0604030504040204" pitchFamily="34" charset="-128"/>
              </a:rPr>
              <a:t>親水性領域の配向性の</a:t>
            </a:r>
            <a:endParaRPr lang="en-US" altLang="ja-JP" sz="3600" u="sng" dirty="0">
              <a:latin typeface="Segoe UI" panose="020B0502040204020203" pitchFamily="34" charset="0"/>
              <a:ea typeface="Meiryo" panose="020B0604030504040204" pitchFamily="34" charset="-128"/>
            </a:endParaRPr>
          </a:p>
          <a:p>
            <a:pPr algn="ctr" eaLnBrk="1" hangingPunct="1"/>
            <a:r>
              <a:rPr lang="ja-JP" altLang="en-US" sz="3600" u="sng" dirty="0">
                <a:latin typeface="Segoe UI" panose="020B0502040204020203" pitchFamily="34" charset="0"/>
                <a:ea typeface="Meiryo" panose="020B0604030504040204" pitchFamily="34" charset="-128"/>
              </a:rPr>
              <a:t>の膜厚、基板依存性</a:t>
            </a:r>
            <a:endParaRPr lang="en-US" sz="3600" u="sng" dirty="0">
              <a:latin typeface="Segoe UI" panose="020B0502040204020203" pitchFamily="34" charset="0"/>
              <a:ea typeface="+mj-ea"/>
            </a:endParaRPr>
          </a:p>
        </p:txBody>
      </p:sp>
      <p:sp>
        <p:nvSpPr>
          <p:cNvPr id="2058" name="Text Box 180">
            <a:extLst>
              <a:ext uri="{FF2B5EF4-FFF2-40B4-BE49-F238E27FC236}">
                <a16:creationId xmlns:a16="http://schemas.microsoft.com/office/drawing/2014/main" id="{C5D66C94-C661-4D14-94F6-E35A1C25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3073" y="15096300"/>
            <a:ext cx="17815477" cy="11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面内方向においては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の方が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よりも親水性ドメインが大きく発達しており、面直方向では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の方が発達している。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59" name="Text Box 180">
            <a:extLst>
              <a:ext uri="{FF2B5EF4-FFF2-40B4-BE49-F238E27FC236}">
                <a16:creationId xmlns:a16="http://schemas.microsoft.com/office/drawing/2014/main" id="{4F731A49-CC41-4A28-AD35-E2EAA4EC0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3073" y="16464452"/>
            <a:ext cx="17815477" cy="11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では面内方向に対して面直方向の散乱強度が小さいのに対し、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C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では散乱強度の異方性が</a:t>
            </a:r>
            <a:r>
              <a:rPr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Pt</a:t>
            </a:r>
            <a:r>
              <a:rPr lang="ja-JP" altLang="en-US" sz="3600" dirty="0">
                <a:latin typeface="Meiryo" panose="020B0604030504040204" pitchFamily="34" charset="-128"/>
                <a:ea typeface="Meiryo" panose="020B0604030504040204" pitchFamily="34" charset="-128"/>
              </a:rPr>
              <a:t>に比べて小さくなった。</a:t>
            </a:r>
            <a:endParaRPr lang="en-US" altLang="ja-JP" sz="3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060" name="图片 14">
            <a:extLst>
              <a:ext uri="{FF2B5EF4-FFF2-40B4-BE49-F238E27FC236}">
                <a16:creationId xmlns:a16="http://schemas.microsoft.com/office/drawing/2014/main" id="{831080B4-9568-47C3-9AD8-1B5DCFF098AA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32828654" y="7600581"/>
            <a:ext cx="10146625" cy="6767064"/>
          </a:xfrm>
          <a:prstGeom prst="rect">
            <a:avLst/>
          </a:prstGeom>
        </p:spPr>
      </p:pic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1E890B57-CAE2-4BF9-AA62-5C1A83866132}"/>
              </a:ext>
            </a:extLst>
          </p:cNvPr>
          <p:cNvCxnSpPr>
            <a:cxnSpLocks/>
          </p:cNvCxnSpPr>
          <p:nvPr/>
        </p:nvCxnSpPr>
        <p:spPr>
          <a:xfrm>
            <a:off x="24000717" y="19006831"/>
            <a:ext cx="0" cy="11273144"/>
          </a:xfrm>
          <a:prstGeom prst="line">
            <a:avLst/>
          </a:prstGeom>
          <a:ln w="482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>
            <a:extLst>
              <a:ext uri="{FF2B5EF4-FFF2-40B4-BE49-F238E27FC236}">
                <a16:creationId xmlns:a16="http://schemas.microsoft.com/office/drawing/2014/main" id="{288F6DE5-0104-4D57-BE23-D8445277DEAD}"/>
              </a:ext>
            </a:extLst>
          </p:cNvPr>
          <p:cNvCxnSpPr>
            <a:cxnSpLocks/>
          </p:cNvCxnSpPr>
          <p:nvPr/>
        </p:nvCxnSpPr>
        <p:spPr>
          <a:xfrm>
            <a:off x="26303207" y="17980386"/>
            <a:ext cx="16268348" cy="0"/>
          </a:xfrm>
          <a:prstGeom prst="line">
            <a:avLst/>
          </a:prstGeom>
          <a:ln w="482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xt Box 180">
            <a:extLst>
              <a:ext uri="{FF2B5EF4-FFF2-40B4-BE49-F238E27FC236}">
                <a16:creationId xmlns:a16="http://schemas.microsoft.com/office/drawing/2014/main" id="{659DBE05-71C9-4048-8898-4CD8C406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0432" y="507099"/>
            <a:ext cx="9705424" cy="119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ja-JP" altLang="en-US" sz="2400" dirty="0">
                <a:latin typeface="Meiryo" panose="020B0604030504040204" pitchFamily="34" charset="-128"/>
                <a:ea typeface="Meiryo" panose="020B0604030504040204" pitchFamily="34" charset="-128"/>
              </a:rPr>
              <a:t>本成果は、株式会社日産アーク様との共同研究結果であり、</a:t>
            </a:r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NEDO</a:t>
            </a:r>
            <a:r>
              <a:rPr lang="ja-JP" altLang="en-US" sz="2400" dirty="0">
                <a:latin typeface="Meiryo" panose="020B0604030504040204" pitchFamily="34" charset="-128"/>
                <a:ea typeface="Meiryo" panose="020B0604030504040204" pitchFamily="34" charset="-128"/>
              </a:rPr>
              <a:t>「</a:t>
            </a:r>
            <a:r>
              <a:rPr lang="zh-TW" altLang="en-US" sz="2400" dirty="0">
                <a:latin typeface="Meiryo" panose="020B0604030504040204" pitchFamily="34" charset="-128"/>
                <a:ea typeface="Meiryo" panose="020B0604030504040204" pitchFamily="34" charset="-128"/>
              </a:rPr>
              <a:t>固体高分子形燃料電池利用高度化技術開発事業／普及拡大化基盤技術開発／</a:t>
            </a:r>
            <a:r>
              <a:rPr lang="en-US" altLang="zh-TW" sz="2400" dirty="0">
                <a:latin typeface="Meiryo" panose="020B0604030504040204" pitchFamily="34" charset="-128"/>
                <a:ea typeface="Meiryo" panose="020B0604030504040204" pitchFamily="34" charset="-128"/>
              </a:rPr>
              <a:t>MEA</a:t>
            </a:r>
            <a:r>
              <a:rPr lang="zh-TW" altLang="en-US" sz="2400" dirty="0">
                <a:latin typeface="Meiryo" panose="020B0604030504040204" pitchFamily="34" charset="-128"/>
                <a:ea typeface="Meiryo" panose="020B0604030504040204" pitchFamily="34" charset="-128"/>
              </a:rPr>
              <a:t>性能創出技術開発</a:t>
            </a:r>
            <a:r>
              <a:rPr lang="ja-JP" altLang="en-US" sz="2400" dirty="0">
                <a:latin typeface="Meiryo" panose="020B0604030504040204" pitchFamily="34" charset="-128"/>
                <a:ea typeface="Meiryo" panose="020B0604030504040204" pitchFamily="34" charset="-128"/>
              </a:rPr>
              <a:t>」の支援を受けました。</a:t>
            </a:r>
            <a:endParaRPr lang="en-US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67" name="テキスト ボックス 2066">
            <a:extLst>
              <a:ext uri="{FF2B5EF4-FFF2-40B4-BE49-F238E27FC236}">
                <a16:creationId xmlns:a16="http://schemas.microsoft.com/office/drawing/2014/main" id="{3B02BCA1-E4E0-42EA-94CD-8C6C21D84E0A}"/>
              </a:ext>
            </a:extLst>
          </p:cNvPr>
          <p:cNvSpPr txBox="1"/>
          <p:nvPr/>
        </p:nvSpPr>
        <p:spPr>
          <a:xfrm>
            <a:off x="32853534" y="1650005"/>
            <a:ext cx="9954989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さらなる詳細についてはこちらの論文をご参照ください。</a:t>
            </a: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FA34FF54-E9A3-405F-9EEC-1B4C4E6EE5CE}"/>
              </a:ext>
            </a:extLst>
          </p:cNvPr>
          <p:cNvSpPr txBox="1"/>
          <p:nvPr/>
        </p:nvSpPr>
        <p:spPr>
          <a:xfrm>
            <a:off x="32853535" y="3881765"/>
            <a:ext cx="983232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Xiao Gao,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Kentaro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Yamamoto, Tomoyasu Hirai, Noboru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Ohta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, Tomoki Uchiyama,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Toshiki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Watanabe,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Masakuni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Takahashi, Naoki Takao,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Hideto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Imai,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Seiho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Sugawara, Kazuhiko Shinohara, and Yoshiharu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Uchimoto</a:t>
            </a:r>
            <a:r>
              <a:rPr lang="en-US" altLang="ja-JP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,” Substrate-dependent proton transport and </a:t>
            </a:r>
            <a:r>
              <a:rPr lang="en-US" altLang="ja-JP" sz="2000" dirty="0" err="1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nanostructural</a:t>
            </a:r>
            <a:r>
              <a:rPr lang="en-US" altLang="ja-JP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orientation of </a:t>
            </a:r>
            <a:r>
              <a:rPr lang="en-US" altLang="ja-JP" sz="2000" dirty="0" err="1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perfluorosulfonic</a:t>
            </a:r>
            <a:r>
              <a:rPr lang="en-US" altLang="ja-JP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acid polymer thin films on Pt and carbon substrate”,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0" i="1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Solid State Ionics</a:t>
            </a:r>
            <a:r>
              <a:rPr lang="en-US" altLang="ja-JP" sz="2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28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en-US" altLang="ja-JP" sz="2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2800" b="0" i="1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in press</a:t>
            </a:r>
            <a:endParaRPr lang="ja-JP" altLang="en-US" sz="2000" i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A5667F24-5AB0-4480-8544-F6BC969CF00C}"/>
              </a:ext>
            </a:extLst>
          </p:cNvPr>
          <p:cNvSpPr txBox="1"/>
          <p:nvPr/>
        </p:nvSpPr>
        <p:spPr>
          <a:xfrm>
            <a:off x="32853536" y="2178547"/>
            <a:ext cx="9832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Xiao Gao;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Kentaro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Yamamoto; Tomoyasu Hirai; Tomoki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Uchiyamai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; Noboru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Ohta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; Naoki Takao; Masashi Matsumoto;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Hideto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Imai;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Seiho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Sugawara; Kazuhiko Shinohara; Yoshiharu </a:t>
            </a:r>
            <a:r>
              <a:rPr lang="en-US" altLang="ja-JP" sz="2000" b="0" i="0" dirty="0" err="1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Uchimoto</a:t>
            </a:r>
            <a:r>
              <a:rPr lang="en-US" altLang="ja-JP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“Morphology Changes in </a:t>
            </a:r>
            <a:r>
              <a:rPr lang="en-US" altLang="ja-JP" sz="2000" dirty="0" err="1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Perfluorosulfonated</a:t>
            </a:r>
            <a:r>
              <a:rPr lang="en-US" altLang="ja-JP" sz="2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Ionomer from Thickness and Thermal Treatment conditions”, </a:t>
            </a:r>
            <a:r>
              <a:rPr lang="en-US" altLang="ja-JP" sz="2800" b="0" i="1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Langmuir</a:t>
            </a:r>
            <a:r>
              <a:rPr lang="en-US" altLang="ja-JP" sz="2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sz="28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en-US" altLang="ja-JP" sz="28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, 36, 14, 3871 – 3878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71" name="テキスト ボックス 2070">
            <a:extLst>
              <a:ext uri="{FF2B5EF4-FFF2-40B4-BE49-F238E27FC236}">
                <a16:creationId xmlns:a16="http://schemas.microsoft.com/office/drawing/2014/main" id="{E6FEAF32-421C-424A-9BFA-DE7280A440B4}"/>
              </a:ext>
            </a:extLst>
          </p:cNvPr>
          <p:cNvSpPr txBox="1"/>
          <p:nvPr/>
        </p:nvSpPr>
        <p:spPr>
          <a:xfrm>
            <a:off x="32859956" y="-7456"/>
            <a:ext cx="9948567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謝辞</a:t>
            </a:r>
            <a:endParaRPr kumimoji="1" lang="en-US" altLang="ja-JP" sz="28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23999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4826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736</Words>
  <Application>Microsoft Office PowerPoint</Application>
  <PresentationFormat>ユーザー設定</PresentationFormat>
  <Paragraphs>58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Meiryo</vt:lpstr>
      <vt:lpstr>Arial</vt:lpstr>
      <vt:lpstr>Segoe UI</vt:lpstr>
      <vt:lpstr>標準デザイン</vt:lpstr>
      <vt:lpstr>Unicode Origin Graph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fc3-y4</dc:creator>
  <cp:lastModifiedBy>Tomoki</cp:lastModifiedBy>
  <cp:revision>710</cp:revision>
  <cp:lastPrinted>2018-11-12T03:47:57Z</cp:lastPrinted>
  <dcterms:created xsi:type="dcterms:W3CDTF">2009-05-22T09:57:53Z</dcterms:created>
  <dcterms:modified xsi:type="dcterms:W3CDTF">2020-10-20T00:47:46Z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